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666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389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373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5763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044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341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73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527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14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31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86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48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02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55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24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88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23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D1DBA-C8F3-43C1-A96E-78AA7609034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697B8-7DC6-4323-96DF-0988CD38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506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CC6E48-7442-4C33-BBE5-C11061303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772" y="148166"/>
            <a:ext cx="8144134" cy="435817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TOSHKENT DAVLAT TIBBIYOT UNIVERSITETI</a:t>
            </a:r>
            <a:endParaRPr lang="ru-RU" sz="3200" dirty="0"/>
          </a:p>
          <a:p>
            <a:pPr algn="ctr"/>
            <a:r>
              <a:rPr lang="en-US" sz="3200" b="1" dirty="0"/>
              <a:t> </a:t>
            </a:r>
            <a:endParaRPr lang="ru-RU" sz="3200" dirty="0"/>
          </a:p>
          <a:p>
            <a:pPr algn="ctr"/>
            <a:r>
              <a:rPr lang="en-US" sz="3200" b="1" dirty="0"/>
              <a:t>BOLALAR, O‘SMIRLAR VA OVQATLANISH GIGIYENASI KAFEDRASI</a:t>
            </a:r>
            <a:endParaRPr lang="ru-RU" sz="3200" dirty="0"/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3600" dirty="0" err="1"/>
              <a:t>Mavzu</a:t>
            </a:r>
            <a:r>
              <a:rPr lang="en-US" sz="3600" dirty="0"/>
              <a:t>:</a:t>
            </a:r>
            <a:r>
              <a:rPr lang="uz-Cyrl-UZ" sz="2800" dirty="0"/>
              <a:t>Homilador va emizuvchi ayollar ovqatlanishini me’yorlash </a:t>
            </a:r>
            <a:r>
              <a:rPr lang="uz-Cyrl-UZ" sz="2800" i="1" dirty="0"/>
              <a:t> </a:t>
            </a:r>
            <a:r>
              <a:rPr lang="uz-Cyrl-UZ" sz="2800" dirty="0"/>
              <a:t>printsiplari</a:t>
            </a:r>
            <a:r>
              <a:rPr lang="uz-Cyrl-UZ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93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224DE-9B4C-49C2-88EA-009B6EA63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/>
              <a:t>Homiladorlikda</a:t>
            </a:r>
            <a:r>
              <a:rPr lang="en-US" sz="2800" b="1" dirty="0"/>
              <a:t> </a:t>
            </a:r>
            <a:r>
              <a:rPr lang="en-US" sz="2800" b="1" dirty="0" err="1"/>
              <a:t>ovqatlanish</a:t>
            </a:r>
            <a:r>
              <a:rPr lang="en-US" sz="2800" b="1" dirty="0"/>
              <a:t> </a:t>
            </a:r>
            <a:r>
              <a:rPr lang="en-US" sz="2800" b="1" dirty="0" err="1"/>
              <a:t>bo‘yicha</a:t>
            </a:r>
            <a:r>
              <a:rPr lang="en-US" sz="2800" b="1" dirty="0"/>
              <a:t> </a:t>
            </a:r>
            <a:r>
              <a:rPr lang="en-US" sz="2800" b="1" dirty="0" err="1"/>
              <a:t>maslahatlar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7550F6-1C0B-42BE-8655-68D936B3A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780" y="2266535"/>
            <a:ext cx="5425058" cy="3599316"/>
          </a:xfrm>
        </p:spPr>
        <p:txBody>
          <a:bodyPr/>
          <a:lstStyle/>
          <a:p>
            <a:r>
              <a:rPr lang="ru-RU" dirty="0"/>
              <a:t>✅ </a:t>
            </a:r>
            <a:r>
              <a:rPr lang="en-US" dirty="0" err="1"/>
              <a:t>Nonushta</a:t>
            </a:r>
            <a:r>
              <a:rPr lang="en-US" dirty="0"/>
              <a:t> </a:t>
            </a:r>
            <a:r>
              <a:rPr lang="en-US" dirty="0" err="1"/>
              <a:t>qilishni</a:t>
            </a:r>
            <a:r>
              <a:rPr lang="en-US" dirty="0"/>
              <a:t> </a:t>
            </a:r>
            <a:r>
              <a:rPr lang="en-US" dirty="0" err="1"/>
              <a:t>unutmang</a:t>
            </a:r>
            <a:r>
              <a:rPr lang="en-US" dirty="0"/>
              <a:t>, u </a:t>
            </a:r>
            <a:r>
              <a:rPr lang="en-US" dirty="0" err="1"/>
              <a:t>kunlik</a:t>
            </a:r>
            <a:r>
              <a:rPr lang="en-US" dirty="0"/>
              <a:t> </a:t>
            </a:r>
            <a:r>
              <a:rPr lang="en-US" dirty="0" err="1"/>
              <a:t>energiyaning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manbai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✅ </a:t>
            </a:r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tabiiy</a:t>
            </a:r>
            <a:r>
              <a:rPr lang="en-US" dirty="0"/>
              <a:t> </a:t>
            </a:r>
            <a:r>
              <a:rPr lang="en-US" dirty="0" err="1"/>
              <a:t>mahsulotlardan</a:t>
            </a:r>
            <a:r>
              <a:rPr lang="en-US" dirty="0"/>
              <a:t> </a:t>
            </a:r>
            <a:r>
              <a:rPr lang="en-US" dirty="0" err="1"/>
              <a:t>foydalaning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✅ </a:t>
            </a:r>
            <a:r>
              <a:rPr lang="en-US" dirty="0"/>
              <a:t>Har </a:t>
            </a:r>
            <a:r>
              <a:rPr lang="en-US" dirty="0" err="1"/>
              <a:t>kuni</a:t>
            </a:r>
            <a:r>
              <a:rPr lang="en-US" dirty="0"/>
              <a:t> </a:t>
            </a:r>
            <a:r>
              <a:rPr lang="en-US" dirty="0" err="1"/>
              <a:t>meva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sabzavot</a:t>
            </a:r>
            <a:r>
              <a:rPr lang="en-US" dirty="0"/>
              <a:t> </a:t>
            </a:r>
            <a:r>
              <a:rPr lang="en-US" dirty="0" err="1"/>
              <a:t>iste’mol</a:t>
            </a:r>
            <a:r>
              <a:rPr lang="en-US" dirty="0"/>
              <a:t> </a:t>
            </a:r>
            <a:r>
              <a:rPr lang="en-US" dirty="0" err="1"/>
              <a:t>qiling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✅ </a:t>
            </a:r>
            <a:r>
              <a:rPr lang="en-US" dirty="0" err="1"/>
              <a:t>Sho‘r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yog‘li</a:t>
            </a:r>
            <a:r>
              <a:rPr lang="en-US" dirty="0"/>
              <a:t> </a:t>
            </a:r>
            <a:r>
              <a:rPr lang="en-US" dirty="0" err="1"/>
              <a:t>ovqatlardan</a:t>
            </a:r>
            <a:r>
              <a:rPr lang="en-US" dirty="0"/>
              <a:t> </a:t>
            </a:r>
            <a:r>
              <a:rPr lang="en-US" dirty="0" err="1"/>
              <a:t>tiyiling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✅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toza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qaynatilgan</a:t>
            </a:r>
            <a:r>
              <a:rPr lang="en-US" dirty="0"/>
              <a:t> </a:t>
            </a:r>
            <a:r>
              <a:rPr lang="en-US" dirty="0" err="1"/>
              <a:t>suv</a:t>
            </a:r>
            <a:r>
              <a:rPr lang="en-US" dirty="0"/>
              <a:t> </a:t>
            </a:r>
            <a:r>
              <a:rPr lang="en-US" dirty="0" err="1"/>
              <a:t>iching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122" name="Picture 2" descr="Homiladorlik davrida qanday ovqatlanish ...">
            <a:extLst>
              <a:ext uri="{FF2B5EF4-FFF2-40B4-BE49-F238E27FC236}">
                <a16:creationId xmlns:a16="http://schemas.microsoft.com/office/drawing/2014/main" id="{AD14F4C1-A3EE-479A-8FEE-5CA562FBB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23118"/>
            <a:ext cx="4328160" cy="320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780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D35D2-2E5A-4577-8554-E5BBD1E57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Homiladorlarda</a:t>
            </a:r>
            <a:r>
              <a:rPr lang="en-US" b="1" dirty="0"/>
              <a:t> </a:t>
            </a:r>
            <a:r>
              <a:rPr lang="en-US" b="1" dirty="0" err="1"/>
              <a:t>ovqatlanish</a:t>
            </a:r>
            <a:r>
              <a:rPr lang="en-US" b="1" dirty="0"/>
              <a:t> </a:t>
            </a:r>
            <a:r>
              <a:rPr lang="en-US" b="1" dirty="0" err="1"/>
              <a:t>bo‘yicha</a:t>
            </a:r>
            <a:r>
              <a:rPr lang="en-US" b="1" dirty="0"/>
              <a:t> </a:t>
            </a:r>
            <a:r>
              <a:rPr lang="en-US" b="1" dirty="0" err="1"/>
              <a:t>xulosa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98F5C8-71C7-4FE1-B6E3-8912E5C42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41" y="2083655"/>
            <a:ext cx="9613861" cy="359931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 err="1"/>
              <a:t>Homiladorlik</a:t>
            </a:r>
            <a:r>
              <a:rPr lang="en-US" sz="1800" b="1" dirty="0"/>
              <a:t> </a:t>
            </a:r>
            <a:r>
              <a:rPr lang="en-US" sz="1800" b="1" dirty="0" err="1"/>
              <a:t>davrida</a:t>
            </a:r>
            <a:r>
              <a:rPr lang="en-US" sz="1800" b="1" dirty="0"/>
              <a:t> </a:t>
            </a:r>
            <a:r>
              <a:rPr lang="en-US" sz="1800" b="1" dirty="0" err="1"/>
              <a:t>to‘g‘ri</a:t>
            </a:r>
            <a:r>
              <a:rPr lang="en-US" sz="1800" b="1" dirty="0"/>
              <a:t> </a:t>
            </a:r>
            <a:r>
              <a:rPr lang="en-US" sz="1800" b="1" dirty="0" err="1"/>
              <a:t>ovqatlanish</a:t>
            </a:r>
            <a:r>
              <a:rPr lang="en-US" sz="1800" b="1" dirty="0"/>
              <a:t> </a:t>
            </a:r>
            <a:r>
              <a:rPr lang="en-US" sz="1800" b="1" dirty="0" err="1"/>
              <a:t>ona</a:t>
            </a:r>
            <a:r>
              <a:rPr lang="en-US" sz="1800" b="1" dirty="0"/>
              <a:t> </a:t>
            </a:r>
            <a:r>
              <a:rPr lang="en-US" sz="1800" b="1" dirty="0" err="1"/>
              <a:t>va</a:t>
            </a:r>
            <a:r>
              <a:rPr lang="en-US" sz="1800" b="1" dirty="0"/>
              <a:t> bola </a:t>
            </a:r>
            <a:r>
              <a:rPr lang="en-US" sz="1800" b="1" dirty="0" err="1"/>
              <a:t>salomatligi</a:t>
            </a:r>
            <a:r>
              <a:rPr lang="en-US" sz="1800" b="1" dirty="0"/>
              <a:t> </a:t>
            </a:r>
            <a:r>
              <a:rPr lang="en-US" sz="1800" b="1" dirty="0" err="1"/>
              <a:t>uchun</a:t>
            </a:r>
            <a:r>
              <a:rPr lang="en-US" sz="1800" b="1" dirty="0"/>
              <a:t> </a:t>
            </a:r>
            <a:r>
              <a:rPr lang="en-US" sz="1800" b="1" dirty="0" err="1"/>
              <a:t>juda</a:t>
            </a:r>
            <a:r>
              <a:rPr lang="en-US" sz="1800" b="1" dirty="0"/>
              <a:t> </a:t>
            </a:r>
            <a:r>
              <a:rPr lang="en-US" sz="1800" b="1" dirty="0" err="1"/>
              <a:t>muhim</a:t>
            </a:r>
            <a:r>
              <a:rPr lang="en-US" sz="1800" b="1" dirty="0"/>
              <a:t>. </a:t>
            </a:r>
            <a:r>
              <a:rPr lang="en-US" sz="1800" b="1" dirty="0" err="1"/>
              <a:t>Quyidagi</a:t>
            </a:r>
            <a:r>
              <a:rPr lang="en-US" sz="1800" b="1" dirty="0"/>
              <a:t> </a:t>
            </a:r>
            <a:r>
              <a:rPr lang="en-US" sz="1800" b="1" dirty="0" err="1"/>
              <a:t>asosiy</a:t>
            </a:r>
            <a:r>
              <a:rPr lang="en-US" sz="1800" b="1" dirty="0"/>
              <a:t> </a:t>
            </a:r>
            <a:r>
              <a:rPr lang="en-US" sz="1800" b="1" dirty="0" err="1"/>
              <a:t>qoidalarga</a:t>
            </a:r>
            <a:r>
              <a:rPr lang="en-US" sz="1800" b="1" dirty="0"/>
              <a:t> </a:t>
            </a:r>
            <a:r>
              <a:rPr lang="en-US" sz="1800" b="1" dirty="0" err="1"/>
              <a:t>rioya</a:t>
            </a:r>
            <a:r>
              <a:rPr lang="en-US" sz="1800" b="1" dirty="0"/>
              <a:t> </a:t>
            </a:r>
            <a:r>
              <a:rPr lang="en-US" sz="1800" b="1" dirty="0" err="1"/>
              <a:t>qilish</a:t>
            </a:r>
            <a:r>
              <a:rPr lang="en-US" sz="1800" b="1" dirty="0"/>
              <a:t> </a:t>
            </a:r>
            <a:r>
              <a:rPr lang="en-US" sz="1800" b="1" dirty="0" err="1"/>
              <a:t>tavsiya</a:t>
            </a:r>
            <a:r>
              <a:rPr lang="en-US" sz="1800" b="1" dirty="0"/>
              <a:t> </a:t>
            </a:r>
            <a:r>
              <a:rPr lang="en-US" sz="1800" b="1" dirty="0" err="1"/>
              <a:t>etiladi</a:t>
            </a:r>
            <a:r>
              <a:rPr lang="en-US" sz="1800" b="1" dirty="0"/>
              <a:t>:</a:t>
            </a:r>
          </a:p>
          <a:p>
            <a:pPr>
              <a:lnSpc>
                <a:spcPct val="120000"/>
              </a:lnSpc>
            </a:pPr>
            <a:r>
              <a:rPr lang="ru-RU" sz="1800" b="1" dirty="0"/>
              <a:t>✅ </a:t>
            </a:r>
            <a:r>
              <a:rPr lang="en-US" sz="1800" b="1" dirty="0" err="1"/>
              <a:t>Muvozanatli</a:t>
            </a:r>
            <a:r>
              <a:rPr lang="en-US" sz="1800" b="1" dirty="0"/>
              <a:t> </a:t>
            </a:r>
            <a:r>
              <a:rPr lang="en-US" sz="1800" b="1" dirty="0" err="1"/>
              <a:t>ovqatlanish</a:t>
            </a:r>
            <a:r>
              <a:rPr lang="en-US" sz="1800" b="1" dirty="0"/>
              <a:t> – </a:t>
            </a:r>
            <a:r>
              <a:rPr lang="en-US" sz="1800" b="1" dirty="0" err="1"/>
              <a:t>oqsillar</a:t>
            </a:r>
            <a:r>
              <a:rPr lang="en-US" sz="1800" b="1" dirty="0"/>
              <a:t>, </a:t>
            </a:r>
            <a:r>
              <a:rPr lang="en-US" sz="1800" b="1" dirty="0" err="1"/>
              <a:t>uglevodlar</a:t>
            </a:r>
            <a:r>
              <a:rPr lang="en-US" sz="1800" b="1" dirty="0"/>
              <a:t>, </a:t>
            </a:r>
            <a:r>
              <a:rPr lang="en-US" sz="1800" b="1" dirty="0" err="1"/>
              <a:t>yog‘lar</a:t>
            </a:r>
            <a:r>
              <a:rPr lang="en-US" sz="1800" b="1" dirty="0"/>
              <a:t>, </a:t>
            </a:r>
            <a:r>
              <a:rPr lang="en-US" sz="1800" b="1" dirty="0" err="1"/>
              <a:t>vitaminlar</a:t>
            </a:r>
            <a:r>
              <a:rPr lang="en-US" sz="1800" b="1" dirty="0"/>
              <a:t> </a:t>
            </a:r>
            <a:r>
              <a:rPr lang="en-US" sz="1800" b="1" dirty="0" err="1"/>
              <a:t>va</a:t>
            </a:r>
            <a:r>
              <a:rPr lang="en-US" sz="1800" b="1" dirty="0"/>
              <a:t> </a:t>
            </a:r>
            <a:r>
              <a:rPr lang="en-US" sz="1800" b="1" dirty="0" err="1"/>
              <a:t>minerallarni</a:t>
            </a:r>
            <a:r>
              <a:rPr lang="en-US" sz="1800" b="1" dirty="0"/>
              <a:t> </a:t>
            </a:r>
            <a:r>
              <a:rPr lang="en-US" sz="1800" b="1" dirty="0" err="1"/>
              <a:t>yetarli</a:t>
            </a:r>
            <a:r>
              <a:rPr lang="en-US" sz="1800" b="1" dirty="0"/>
              <a:t> </a:t>
            </a:r>
            <a:r>
              <a:rPr lang="en-US" sz="1800" b="1" dirty="0" err="1"/>
              <a:t>miqdorda</a:t>
            </a:r>
            <a:r>
              <a:rPr lang="en-US" sz="1800" b="1" dirty="0"/>
              <a:t> </a:t>
            </a:r>
            <a:r>
              <a:rPr lang="en-US" sz="1800" b="1" dirty="0" err="1"/>
              <a:t>iste’mol</a:t>
            </a:r>
            <a:r>
              <a:rPr lang="en-US" sz="1800" b="1" dirty="0"/>
              <a:t> </a:t>
            </a:r>
            <a:r>
              <a:rPr lang="en-US" sz="1800" b="1" dirty="0" err="1"/>
              <a:t>qilish</a:t>
            </a:r>
            <a:r>
              <a:rPr lang="en-US" sz="1800" b="1" dirty="0"/>
              <a:t> </a:t>
            </a:r>
            <a:r>
              <a:rPr lang="en-US" sz="1800" b="1" dirty="0" err="1"/>
              <a:t>kerak</a:t>
            </a:r>
            <a:r>
              <a:rPr lang="en-US" sz="1800" b="1" dirty="0"/>
              <a:t>.</a:t>
            </a:r>
            <a:br>
              <a:rPr lang="en-US" sz="1800" b="1" dirty="0"/>
            </a:br>
            <a:r>
              <a:rPr lang="ru-RU" sz="1800" b="1" dirty="0"/>
              <a:t>✅ </a:t>
            </a:r>
            <a:r>
              <a:rPr lang="en-US" sz="1800" b="1" dirty="0" err="1"/>
              <a:t>Fols</a:t>
            </a:r>
            <a:r>
              <a:rPr lang="en-US" sz="1800" b="1" dirty="0"/>
              <a:t> </a:t>
            </a:r>
            <a:r>
              <a:rPr lang="en-US" sz="1800" b="1" dirty="0" err="1"/>
              <a:t>kislotasi</a:t>
            </a:r>
            <a:r>
              <a:rPr lang="en-US" sz="1800" b="1" dirty="0"/>
              <a:t>, temir </a:t>
            </a:r>
            <a:r>
              <a:rPr lang="en-US" sz="1800" b="1" dirty="0" err="1"/>
              <a:t>va</a:t>
            </a:r>
            <a:r>
              <a:rPr lang="en-US" sz="1800" b="1" dirty="0"/>
              <a:t> </a:t>
            </a:r>
            <a:r>
              <a:rPr lang="en-US" sz="1800" b="1" dirty="0" err="1"/>
              <a:t>kalsiyga</a:t>
            </a:r>
            <a:r>
              <a:rPr lang="en-US" sz="1800" b="1" dirty="0"/>
              <a:t> boy </a:t>
            </a:r>
            <a:r>
              <a:rPr lang="en-US" sz="1800" b="1" dirty="0" err="1"/>
              <a:t>mahsulotlar</a:t>
            </a:r>
            <a:r>
              <a:rPr lang="en-US" sz="1800" b="1" dirty="0"/>
              <a:t> – </a:t>
            </a:r>
            <a:r>
              <a:rPr lang="en-US" sz="1800" b="1" dirty="0" err="1"/>
              <a:t>asosan</a:t>
            </a:r>
            <a:r>
              <a:rPr lang="en-US" sz="1800" b="1" dirty="0"/>
              <a:t> </a:t>
            </a:r>
            <a:r>
              <a:rPr lang="en-US" sz="1800" b="1" dirty="0" err="1"/>
              <a:t>yashil</a:t>
            </a:r>
            <a:r>
              <a:rPr lang="en-US" sz="1800" b="1" dirty="0"/>
              <a:t> </a:t>
            </a:r>
            <a:r>
              <a:rPr lang="en-US" sz="1800" b="1" dirty="0" err="1"/>
              <a:t>bargli</a:t>
            </a:r>
            <a:r>
              <a:rPr lang="en-US" sz="1800" b="1" dirty="0"/>
              <a:t> </a:t>
            </a:r>
            <a:r>
              <a:rPr lang="en-US" sz="1800" b="1" dirty="0" err="1"/>
              <a:t>sabzavotlar</a:t>
            </a:r>
            <a:r>
              <a:rPr lang="en-US" sz="1800" b="1" dirty="0"/>
              <a:t>, </a:t>
            </a:r>
            <a:r>
              <a:rPr lang="en-US" sz="1800" b="1" dirty="0" err="1"/>
              <a:t>yong‘oqlar</a:t>
            </a:r>
            <a:r>
              <a:rPr lang="en-US" sz="1800" b="1" dirty="0"/>
              <a:t>, </a:t>
            </a:r>
            <a:r>
              <a:rPr lang="en-US" sz="1800" b="1" dirty="0" err="1"/>
              <a:t>go‘sht</a:t>
            </a:r>
            <a:r>
              <a:rPr lang="en-US" sz="1800" b="1" dirty="0"/>
              <a:t>, </a:t>
            </a:r>
            <a:r>
              <a:rPr lang="en-US" sz="1800" b="1" dirty="0" err="1"/>
              <a:t>baliq</a:t>
            </a:r>
            <a:r>
              <a:rPr lang="en-US" sz="1800" b="1" dirty="0"/>
              <a:t>, </a:t>
            </a:r>
            <a:r>
              <a:rPr lang="en-US" sz="1800" b="1" dirty="0" err="1"/>
              <a:t>tuxum</a:t>
            </a:r>
            <a:r>
              <a:rPr lang="en-US" sz="1800" b="1" dirty="0"/>
              <a:t> </a:t>
            </a:r>
            <a:r>
              <a:rPr lang="en-US" sz="1800" b="1" dirty="0" err="1"/>
              <a:t>va</a:t>
            </a:r>
            <a:r>
              <a:rPr lang="en-US" sz="1800" b="1" dirty="0"/>
              <a:t> </a:t>
            </a:r>
            <a:r>
              <a:rPr lang="en-US" sz="1800" b="1" dirty="0" err="1"/>
              <a:t>sut</a:t>
            </a:r>
            <a:r>
              <a:rPr lang="en-US" sz="1800" b="1" dirty="0"/>
              <a:t> </a:t>
            </a:r>
            <a:r>
              <a:rPr lang="en-US" sz="1800" b="1" dirty="0" err="1"/>
              <a:t>mahsulotlari</a:t>
            </a:r>
            <a:r>
              <a:rPr lang="en-US" sz="1800" b="1" dirty="0"/>
              <a:t>.</a:t>
            </a:r>
            <a:br>
              <a:rPr lang="en-US" sz="1800" b="1" dirty="0"/>
            </a:br>
            <a:r>
              <a:rPr lang="ru-RU" sz="1800" b="1" dirty="0"/>
              <a:t>✅ </a:t>
            </a:r>
            <a:r>
              <a:rPr lang="en-US" sz="1800" b="1" dirty="0" err="1"/>
              <a:t>Suv</a:t>
            </a:r>
            <a:r>
              <a:rPr lang="en-US" sz="1800" b="1" dirty="0"/>
              <a:t> </a:t>
            </a:r>
            <a:r>
              <a:rPr lang="en-US" sz="1800" b="1" dirty="0" err="1"/>
              <a:t>ichish</a:t>
            </a:r>
            <a:r>
              <a:rPr lang="en-US" sz="1800" b="1" dirty="0"/>
              <a:t> – </a:t>
            </a:r>
            <a:r>
              <a:rPr lang="en-US" sz="1800" b="1" dirty="0" err="1"/>
              <a:t>kuniga</a:t>
            </a:r>
            <a:r>
              <a:rPr lang="en-US" sz="1800" b="1" dirty="0"/>
              <a:t> </a:t>
            </a:r>
            <a:r>
              <a:rPr lang="en-US" sz="1800" b="1" dirty="0" err="1"/>
              <a:t>kamida</a:t>
            </a:r>
            <a:r>
              <a:rPr lang="en-US" sz="1800" b="1" dirty="0"/>
              <a:t> 2-2,5 </a:t>
            </a:r>
            <a:r>
              <a:rPr lang="en-US" sz="1800" b="1" dirty="0" err="1"/>
              <a:t>litr</a:t>
            </a:r>
            <a:r>
              <a:rPr lang="en-US" sz="1800" b="1" dirty="0"/>
              <a:t> </a:t>
            </a:r>
            <a:r>
              <a:rPr lang="en-US" sz="1800" b="1" dirty="0" err="1"/>
              <a:t>toza</a:t>
            </a:r>
            <a:r>
              <a:rPr lang="en-US" sz="1800" b="1" dirty="0"/>
              <a:t> </a:t>
            </a:r>
            <a:r>
              <a:rPr lang="en-US" sz="1800" b="1" dirty="0" err="1"/>
              <a:t>suv</a:t>
            </a:r>
            <a:r>
              <a:rPr lang="en-US" sz="1800" b="1" dirty="0"/>
              <a:t> </a:t>
            </a:r>
            <a:r>
              <a:rPr lang="en-US" sz="1800" b="1" dirty="0" err="1"/>
              <a:t>ichish</a:t>
            </a:r>
            <a:r>
              <a:rPr lang="en-US" sz="1800" b="1" dirty="0"/>
              <a:t> </a:t>
            </a:r>
            <a:r>
              <a:rPr lang="en-US" sz="1800" b="1" dirty="0" err="1"/>
              <a:t>muhim</a:t>
            </a:r>
            <a:r>
              <a:rPr lang="en-US" sz="1800" b="1" dirty="0"/>
              <a:t>.</a:t>
            </a:r>
            <a:br>
              <a:rPr lang="en-US" sz="1800" b="1" dirty="0"/>
            </a:br>
            <a:r>
              <a:rPr lang="ru-RU" sz="1800" b="1" dirty="0"/>
              <a:t>✅ </a:t>
            </a:r>
            <a:r>
              <a:rPr lang="en-US" sz="1800" b="1" dirty="0" err="1"/>
              <a:t>Nosog‘lom</a:t>
            </a:r>
            <a:r>
              <a:rPr lang="en-US" sz="1800" b="1" dirty="0"/>
              <a:t> </a:t>
            </a:r>
            <a:r>
              <a:rPr lang="en-US" sz="1800" b="1" dirty="0" err="1"/>
              <a:t>mahsulotlardan</a:t>
            </a:r>
            <a:r>
              <a:rPr lang="en-US" sz="1800" b="1" dirty="0"/>
              <a:t> </a:t>
            </a:r>
            <a:r>
              <a:rPr lang="en-US" sz="1800" b="1" dirty="0" err="1"/>
              <a:t>tiyilish</a:t>
            </a:r>
            <a:r>
              <a:rPr lang="en-US" sz="1800" b="1" dirty="0"/>
              <a:t> – fast-fud, </a:t>
            </a:r>
            <a:r>
              <a:rPr lang="en-US" sz="1800" b="1" dirty="0" err="1"/>
              <a:t>gazlangan</a:t>
            </a:r>
            <a:r>
              <a:rPr lang="en-US" sz="1800" b="1" dirty="0"/>
              <a:t> </a:t>
            </a:r>
            <a:r>
              <a:rPr lang="en-US" sz="1800" b="1" dirty="0" err="1"/>
              <a:t>ichimliklar</a:t>
            </a:r>
            <a:r>
              <a:rPr lang="en-US" sz="1800" b="1" dirty="0"/>
              <a:t>, </a:t>
            </a:r>
            <a:r>
              <a:rPr lang="en-US" sz="1800" b="1" dirty="0" err="1"/>
              <a:t>spirtli</a:t>
            </a:r>
            <a:r>
              <a:rPr lang="en-US" sz="1800" b="1" dirty="0"/>
              <a:t> </a:t>
            </a:r>
            <a:r>
              <a:rPr lang="en-US" sz="1800" b="1" dirty="0" err="1"/>
              <a:t>ichimliklar</a:t>
            </a:r>
            <a:r>
              <a:rPr lang="en-US" sz="1800" b="1" dirty="0"/>
              <a:t> </a:t>
            </a:r>
            <a:r>
              <a:rPr lang="en-US" sz="1800" b="1" dirty="0" err="1"/>
              <a:t>va</a:t>
            </a:r>
            <a:r>
              <a:rPr lang="en-US" sz="1800" b="1" dirty="0"/>
              <a:t> </a:t>
            </a:r>
            <a:r>
              <a:rPr lang="en-US" sz="1800" b="1" dirty="0" err="1"/>
              <a:t>haddan</a:t>
            </a:r>
            <a:r>
              <a:rPr lang="en-US" sz="1800" b="1" dirty="0"/>
              <a:t> </a:t>
            </a:r>
            <a:r>
              <a:rPr lang="en-US" sz="1800" b="1" dirty="0" err="1"/>
              <a:t>tashqari</a:t>
            </a:r>
            <a:r>
              <a:rPr lang="en-US" sz="1800" b="1" dirty="0"/>
              <a:t> </a:t>
            </a:r>
            <a:r>
              <a:rPr lang="en-US" sz="1800" b="1" dirty="0" err="1"/>
              <a:t>shirin</a:t>
            </a:r>
            <a:r>
              <a:rPr lang="en-US" sz="1800" b="1" dirty="0"/>
              <a:t> </a:t>
            </a:r>
            <a:r>
              <a:rPr lang="en-US" sz="1800" b="1" dirty="0" err="1"/>
              <a:t>hamda</a:t>
            </a:r>
            <a:r>
              <a:rPr lang="en-US" sz="1800" b="1" dirty="0"/>
              <a:t> </a:t>
            </a:r>
            <a:r>
              <a:rPr lang="en-US" sz="1800" b="1" dirty="0" err="1"/>
              <a:t>yog‘li</a:t>
            </a:r>
            <a:r>
              <a:rPr lang="en-US" sz="1800" b="1" dirty="0"/>
              <a:t> </a:t>
            </a:r>
            <a:r>
              <a:rPr lang="en-US" sz="1800" b="1" dirty="0" err="1"/>
              <a:t>mahsulotlardan</a:t>
            </a:r>
            <a:r>
              <a:rPr lang="en-US" sz="1800" b="1" dirty="0"/>
              <a:t> </a:t>
            </a:r>
            <a:r>
              <a:rPr lang="en-US" sz="1800" b="1" dirty="0" err="1"/>
              <a:t>voz</a:t>
            </a:r>
            <a:r>
              <a:rPr lang="en-US" sz="1800" b="1" dirty="0"/>
              <a:t> </a:t>
            </a:r>
            <a:r>
              <a:rPr lang="en-US" sz="1800" b="1" dirty="0" err="1"/>
              <a:t>kechish</a:t>
            </a:r>
            <a:r>
              <a:rPr lang="en-US" sz="1800" b="1" dirty="0"/>
              <a:t> </a:t>
            </a:r>
            <a:r>
              <a:rPr lang="en-US" sz="1800" b="1" dirty="0" err="1"/>
              <a:t>lozim</a:t>
            </a:r>
            <a:r>
              <a:rPr lang="en-US" sz="1800" b="1" dirty="0"/>
              <a:t>.</a:t>
            </a:r>
            <a:br>
              <a:rPr lang="en-US" sz="1800" b="1" dirty="0"/>
            </a:br>
            <a:r>
              <a:rPr lang="ru-RU" sz="1800" b="1" dirty="0"/>
              <a:t>✅ </a:t>
            </a:r>
            <a:r>
              <a:rPr lang="en-US" sz="1800" b="1" dirty="0" err="1"/>
              <a:t>Doimiy</a:t>
            </a:r>
            <a:r>
              <a:rPr lang="en-US" sz="1800" b="1" dirty="0"/>
              <a:t> </a:t>
            </a:r>
            <a:r>
              <a:rPr lang="en-US" sz="1800" b="1" dirty="0" err="1"/>
              <a:t>ravishda</a:t>
            </a:r>
            <a:r>
              <a:rPr lang="en-US" sz="1800" b="1" dirty="0"/>
              <a:t> oz-</a:t>
            </a:r>
            <a:r>
              <a:rPr lang="en-US" sz="1800" b="1" dirty="0" err="1"/>
              <a:t>ozdan</a:t>
            </a:r>
            <a:r>
              <a:rPr lang="en-US" sz="1800" b="1" dirty="0"/>
              <a:t> </a:t>
            </a:r>
            <a:r>
              <a:rPr lang="en-US" sz="1800" b="1" dirty="0" err="1"/>
              <a:t>yeyish</a:t>
            </a:r>
            <a:r>
              <a:rPr lang="en-US" sz="1800" b="1" dirty="0"/>
              <a:t> – </a:t>
            </a:r>
            <a:r>
              <a:rPr lang="en-US" sz="1800" b="1" dirty="0" err="1"/>
              <a:t>organizmga</a:t>
            </a:r>
            <a:r>
              <a:rPr lang="en-US" sz="1800" b="1" dirty="0"/>
              <a:t> </a:t>
            </a:r>
            <a:r>
              <a:rPr lang="en-US" sz="1800" b="1" dirty="0" err="1"/>
              <a:t>ortiqcha</a:t>
            </a:r>
            <a:r>
              <a:rPr lang="en-US" sz="1800" b="1" dirty="0"/>
              <a:t> yuk </a:t>
            </a:r>
            <a:r>
              <a:rPr lang="en-US" sz="1800" b="1" dirty="0" err="1"/>
              <a:t>tushmasligi</a:t>
            </a:r>
            <a:r>
              <a:rPr lang="en-US" sz="1800" b="1" dirty="0"/>
              <a:t> </a:t>
            </a:r>
            <a:r>
              <a:rPr lang="en-US" sz="1800" b="1" dirty="0" err="1"/>
              <a:t>uchun</a:t>
            </a:r>
            <a:r>
              <a:rPr lang="en-US" sz="1800" b="1" dirty="0"/>
              <a:t> </a:t>
            </a:r>
            <a:r>
              <a:rPr lang="en-US" sz="1800" b="1" dirty="0" err="1"/>
              <a:t>kuniga</a:t>
            </a:r>
            <a:r>
              <a:rPr lang="en-US" sz="1800" b="1" dirty="0"/>
              <a:t> 4-5 mahal </a:t>
            </a:r>
            <a:r>
              <a:rPr lang="en-US" sz="1800" b="1" dirty="0" err="1"/>
              <a:t>taomlanish</a:t>
            </a:r>
            <a:r>
              <a:rPr lang="en-US" sz="1800" b="1" dirty="0"/>
              <a:t> </a:t>
            </a:r>
            <a:r>
              <a:rPr lang="en-US" sz="1800" b="1" dirty="0" err="1"/>
              <a:t>tavsiya</a:t>
            </a:r>
            <a:r>
              <a:rPr lang="en-US" sz="1800" b="1" dirty="0"/>
              <a:t> </a:t>
            </a:r>
            <a:r>
              <a:rPr lang="en-US" sz="1800" b="1" dirty="0" err="1"/>
              <a:t>etiladi</a:t>
            </a:r>
            <a:r>
              <a:rPr lang="en-US" sz="1800" b="1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1800" b="1" dirty="0" err="1"/>
              <a:t>To‘g‘ri</a:t>
            </a:r>
            <a:r>
              <a:rPr lang="en-US" sz="1800" b="1" dirty="0"/>
              <a:t> </a:t>
            </a:r>
            <a:r>
              <a:rPr lang="en-US" sz="1800" b="1" dirty="0" err="1"/>
              <a:t>ovqatlanish</a:t>
            </a:r>
            <a:r>
              <a:rPr lang="en-US" sz="1800" b="1" dirty="0"/>
              <a:t> </a:t>
            </a:r>
            <a:r>
              <a:rPr lang="en-US" sz="1800" b="1" dirty="0" err="1"/>
              <a:t>homilaning</a:t>
            </a:r>
            <a:r>
              <a:rPr lang="en-US" sz="1800" b="1" dirty="0"/>
              <a:t> </a:t>
            </a:r>
            <a:r>
              <a:rPr lang="en-US" sz="1800" b="1" dirty="0" err="1"/>
              <a:t>to‘g‘ri</a:t>
            </a:r>
            <a:r>
              <a:rPr lang="en-US" sz="1800" b="1" dirty="0"/>
              <a:t> </a:t>
            </a:r>
            <a:r>
              <a:rPr lang="en-US" sz="1800" b="1" dirty="0" err="1"/>
              <a:t>rivojlanishi</a:t>
            </a:r>
            <a:r>
              <a:rPr lang="en-US" sz="1800" b="1" dirty="0"/>
              <a:t>, </a:t>
            </a:r>
            <a:r>
              <a:rPr lang="en-US" sz="1800" b="1" dirty="0" err="1"/>
              <a:t>onaning</a:t>
            </a:r>
            <a:r>
              <a:rPr lang="en-US" sz="1800" b="1" dirty="0"/>
              <a:t> </a:t>
            </a:r>
            <a:r>
              <a:rPr lang="en-US" sz="1800" b="1" dirty="0" err="1"/>
              <a:t>salomatligi</a:t>
            </a:r>
            <a:r>
              <a:rPr lang="en-US" sz="1800" b="1" dirty="0"/>
              <a:t> </a:t>
            </a:r>
            <a:r>
              <a:rPr lang="en-US" sz="1800" b="1" dirty="0" err="1"/>
              <a:t>va</a:t>
            </a:r>
            <a:r>
              <a:rPr lang="en-US" sz="1800" b="1" dirty="0"/>
              <a:t> </a:t>
            </a:r>
            <a:r>
              <a:rPr lang="en-US" sz="1800" b="1" dirty="0" err="1"/>
              <a:t>qulay</a:t>
            </a:r>
            <a:r>
              <a:rPr lang="en-US" sz="1800" b="1" dirty="0"/>
              <a:t> </a:t>
            </a:r>
            <a:r>
              <a:rPr lang="en-US" sz="1800" b="1" dirty="0" err="1"/>
              <a:t>homiladorlik</a:t>
            </a:r>
            <a:r>
              <a:rPr lang="en-US" sz="1800" b="1" dirty="0"/>
              <a:t> </a:t>
            </a:r>
            <a:r>
              <a:rPr lang="en-US" sz="1800" b="1" dirty="0" err="1"/>
              <a:t>kechishi</a:t>
            </a:r>
            <a:r>
              <a:rPr lang="en-US" sz="1800" b="1" dirty="0"/>
              <a:t> </a:t>
            </a:r>
            <a:r>
              <a:rPr lang="en-US" sz="1800" b="1" dirty="0" err="1"/>
              <a:t>uchun</a:t>
            </a:r>
            <a:r>
              <a:rPr lang="en-US" sz="1800" b="1" dirty="0"/>
              <a:t> </a:t>
            </a:r>
            <a:r>
              <a:rPr lang="en-US" sz="1800" b="1" dirty="0" err="1"/>
              <a:t>muhim</a:t>
            </a:r>
            <a:r>
              <a:rPr lang="en-US" sz="1800" b="1" dirty="0"/>
              <a:t> </a:t>
            </a:r>
            <a:r>
              <a:rPr lang="en-US" sz="1800" b="1" dirty="0" err="1"/>
              <a:t>omildir</a:t>
            </a:r>
            <a:r>
              <a:rPr lang="en-US" sz="1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5107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4CC076-2F35-4492-8BB1-BD2A8B37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Homiladorlarda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bo‘yicha</a:t>
            </a:r>
            <a:r>
              <a:rPr lang="en-US" dirty="0"/>
              <a:t> </a:t>
            </a:r>
            <a:r>
              <a:rPr lang="en-US" dirty="0" err="1"/>
              <a:t>foydalanilgan</a:t>
            </a:r>
            <a:r>
              <a:rPr lang="en-US" dirty="0"/>
              <a:t> </a:t>
            </a:r>
            <a:r>
              <a:rPr lang="en-US" dirty="0" err="1"/>
              <a:t>adabiyotlar</a:t>
            </a:r>
            <a:r>
              <a:rPr lang="en-US" dirty="0"/>
              <a:t> </a:t>
            </a:r>
            <a:r>
              <a:rPr lang="en-US" dirty="0" err="1"/>
              <a:t>ro‘yxati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337330-2328-472C-8171-EB80822AD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1971112"/>
            <a:ext cx="9613861" cy="4317145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/>
              <a:t>WHO (World Health Organization). (2020). Nutrition during pregnancy. Retrieved from www.who.int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/>
              <a:t>American Pregnancy Association. (2019). Healthy Eating During Pregnancy. Retrieved from www.americanpregnancy.org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/>
              <a:t>Institute of Medicine. (2009). Weight Gain During Pregnancy: Reexamining the Guidelines. National Academies Press.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/>
              <a:t>Black, R. E., et al. (2013). Maternal and Child Undernutrition and Overweight in Low-Income and Middle-Income Countries. The Lancet, 382(9890), 427-451.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 err="1"/>
              <a:t>O‘zbekiston</a:t>
            </a:r>
            <a:r>
              <a:rPr lang="en-US" sz="1500" dirty="0"/>
              <a:t> </a:t>
            </a:r>
            <a:r>
              <a:rPr lang="en-US" sz="1500" dirty="0" err="1"/>
              <a:t>Respublikasi</a:t>
            </a:r>
            <a:r>
              <a:rPr lang="en-US" sz="1500" dirty="0"/>
              <a:t> </a:t>
            </a:r>
            <a:r>
              <a:rPr lang="en-US" sz="1500" dirty="0" err="1"/>
              <a:t>Sog‘liqni</a:t>
            </a:r>
            <a:r>
              <a:rPr lang="en-US" sz="1500" dirty="0"/>
              <a:t> </a:t>
            </a:r>
            <a:r>
              <a:rPr lang="en-US" sz="1500" dirty="0" err="1"/>
              <a:t>saqlash</a:t>
            </a:r>
            <a:r>
              <a:rPr lang="en-US" sz="1500" dirty="0"/>
              <a:t> </a:t>
            </a:r>
            <a:r>
              <a:rPr lang="en-US" sz="1500" dirty="0" err="1"/>
              <a:t>vazirligi</a:t>
            </a:r>
            <a:r>
              <a:rPr lang="en-US" sz="1500" dirty="0"/>
              <a:t>. (2021). </a:t>
            </a:r>
            <a:r>
              <a:rPr lang="en-US" sz="1500" dirty="0" err="1"/>
              <a:t>Homilador</a:t>
            </a:r>
            <a:r>
              <a:rPr lang="en-US" sz="1500" dirty="0"/>
              <a:t> </a:t>
            </a:r>
            <a:r>
              <a:rPr lang="en-US" sz="1500" dirty="0" err="1"/>
              <a:t>ayollar</a:t>
            </a:r>
            <a:r>
              <a:rPr lang="en-US" sz="1500" dirty="0"/>
              <a:t> </a:t>
            </a:r>
            <a:r>
              <a:rPr lang="en-US" sz="1500" dirty="0" err="1"/>
              <a:t>uchun</a:t>
            </a:r>
            <a:r>
              <a:rPr lang="en-US" sz="1500" dirty="0"/>
              <a:t> </a:t>
            </a:r>
            <a:r>
              <a:rPr lang="en-US" sz="1500" dirty="0" err="1"/>
              <a:t>ovqatlanish</a:t>
            </a:r>
            <a:r>
              <a:rPr lang="en-US" sz="1500" dirty="0"/>
              <a:t> </a:t>
            </a:r>
            <a:r>
              <a:rPr lang="en-US" sz="1500" dirty="0" err="1"/>
              <a:t>qo‘llanmasi</a:t>
            </a:r>
            <a:r>
              <a:rPr lang="en-US" sz="1500" dirty="0"/>
              <a:t>. Toshkent.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/>
              <a:t>Mayo Clinic. (2022). Pregnancy nutrition: Foods to eat and avoid. Retrieved from www.mayoclinic.org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/>
              <a:t>Kramer, M. S., &amp; Kakuma, R. (2010). Energy and protein intake in pregnancy. Cochrane Database of Systematic Reviews, (3).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1500" dirty="0"/>
              <a:t>Harvard T.H. Chan School of Public Health. (2021). Nutrition and Pregnancy: Guidelines for a Healthy Diet.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3158899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0392DF-C4B5-4C4F-9A04-F9015C3C8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Mavzu</a:t>
            </a:r>
            <a:r>
              <a:rPr lang="en-US" dirty="0"/>
              <a:t>: </a:t>
            </a:r>
            <a:r>
              <a:rPr lang="en-US" dirty="0" err="1"/>
              <a:t>Homiladorlarda</a:t>
            </a:r>
            <a:r>
              <a:rPr lang="en-US" dirty="0"/>
              <a:t> </a:t>
            </a:r>
            <a:r>
              <a:rPr lang="en-US" dirty="0" err="1"/>
              <a:t>ovqatlanish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77366A-C691-4FB1-A790-E526D3969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045" y="2139925"/>
            <a:ext cx="10278411" cy="42327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err="1"/>
              <a:t>Mavzuning</a:t>
            </a:r>
            <a:r>
              <a:rPr lang="en-US" dirty="0"/>
              <a:t> </a:t>
            </a:r>
            <a:r>
              <a:rPr lang="en-US" dirty="0" err="1"/>
              <a:t>dolzarbligi</a:t>
            </a:r>
            <a:r>
              <a:rPr lang="en-US" dirty="0"/>
              <a:t>: </a:t>
            </a:r>
            <a:r>
              <a:rPr lang="en-US" dirty="0" err="1"/>
              <a:t>Homiladorlik</a:t>
            </a:r>
            <a:r>
              <a:rPr lang="en-US" dirty="0"/>
              <a:t> </a:t>
            </a:r>
            <a:r>
              <a:rPr lang="en-US" dirty="0" err="1"/>
              <a:t>davrida</a:t>
            </a:r>
            <a:r>
              <a:rPr lang="en-US" dirty="0"/>
              <a:t> </a:t>
            </a:r>
            <a:r>
              <a:rPr lang="en-US" dirty="0" err="1"/>
              <a:t>to‘g‘ri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bola </a:t>
            </a:r>
            <a:r>
              <a:rPr lang="en-US" dirty="0" err="1"/>
              <a:t>salomatligi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juda</a:t>
            </a:r>
            <a:r>
              <a:rPr lang="en-US" dirty="0"/>
              <a:t> </a:t>
            </a:r>
            <a:r>
              <a:rPr lang="en-US" dirty="0" err="1"/>
              <a:t>muhim</a:t>
            </a:r>
            <a:r>
              <a:rPr lang="en-US" dirty="0"/>
              <a:t>. </a:t>
            </a:r>
            <a:r>
              <a:rPr lang="en-US" dirty="0" err="1"/>
              <a:t>Homilador</a:t>
            </a:r>
            <a:r>
              <a:rPr lang="en-US" dirty="0"/>
              <a:t> </a:t>
            </a:r>
            <a:r>
              <a:rPr lang="en-US" dirty="0" err="1"/>
              <a:t>ayol</a:t>
            </a:r>
            <a:r>
              <a:rPr lang="en-US" dirty="0"/>
              <a:t> </a:t>
            </a:r>
            <a:r>
              <a:rPr lang="en-US" dirty="0" err="1"/>
              <a:t>organizmida</a:t>
            </a:r>
            <a:r>
              <a:rPr lang="en-US" dirty="0"/>
              <a:t> </a:t>
            </a:r>
            <a:r>
              <a:rPr lang="en-US" dirty="0" err="1"/>
              <a:t>o‘sayotgan</a:t>
            </a:r>
            <a:r>
              <a:rPr lang="en-US" dirty="0"/>
              <a:t> </a:t>
            </a:r>
            <a:r>
              <a:rPr lang="en-US" dirty="0" err="1"/>
              <a:t>chaqaloq</a:t>
            </a:r>
            <a:r>
              <a:rPr lang="en-US" dirty="0"/>
              <a:t> </a:t>
            </a:r>
            <a:r>
              <a:rPr lang="en-US" dirty="0" err="1"/>
              <a:t>barcha</a:t>
            </a:r>
            <a:r>
              <a:rPr lang="en-US" dirty="0"/>
              <a:t> </a:t>
            </a:r>
            <a:r>
              <a:rPr lang="en-US" dirty="0" err="1"/>
              <a:t>zarur</a:t>
            </a:r>
            <a:r>
              <a:rPr lang="en-US" dirty="0"/>
              <a:t> </a:t>
            </a:r>
            <a:r>
              <a:rPr lang="en-US" dirty="0" err="1"/>
              <a:t>ozuqaviy</a:t>
            </a:r>
            <a:r>
              <a:rPr lang="en-US" dirty="0"/>
              <a:t> </a:t>
            </a:r>
            <a:r>
              <a:rPr lang="en-US" dirty="0" err="1"/>
              <a:t>moddalarni</a:t>
            </a:r>
            <a:r>
              <a:rPr lang="en-US" dirty="0"/>
              <a:t> </a:t>
            </a:r>
            <a:r>
              <a:rPr lang="en-US" dirty="0" err="1"/>
              <a:t>onaning</a:t>
            </a:r>
            <a:r>
              <a:rPr lang="en-US" dirty="0"/>
              <a:t> </a:t>
            </a:r>
            <a:r>
              <a:rPr lang="en-US" dirty="0" err="1"/>
              <a:t>tanasidan</a:t>
            </a:r>
            <a:r>
              <a:rPr lang="en-US" dirty="0"/>
              <a:t> </a:t>
            </a:r>
            <a:r>
              <a:rPr lang="en-US" dirty="0" err="1"/>
              <a:t>oladi</a:t>
            </a:r>
            <a:r>
              <a:rPr lang="en-US" dirty="0"/>
              <a:t>. </a:t>
            </a:r>
            <a:r>
              <a:rPr lang="en-US" dirty="0" err="1"/>
              <a:t>Shuning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, </a:t>
            </a:r>
            <a:r>
              <a:rPr lang="en-US" dirty="0" err="1"/>
              <a:t>yetarli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balanslangan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dirty="0" err="1"/>
              <a:t>jihatlar</a:t>
            </a:r>
            <a:r>
              <a:rPr lang="en-US" dirty="0"/>
              <a:t> </a:t>
            </a:r>
            <a:r>
              <a:rPr lang="en-US" dirty="0" err="1"/>
              <a:t>bo‘yicha</a:t>
            </a:r>
            <a:r>
              <a:rPr lang="en-US" dirty="0"/>
              <a:t> </a:t>
            </a:r>
            <a:r>
              <a:rPr lang="en-US" dirty="0" err="1"/>
              <a:t>dolzarb</a:t>
            </a:r>
            <a:r>
              <a:rPr lang="en-US" dirty="0"/>
              <a:t> </a:t>
            </a:r>
            <a:r>
              <a:rPr lang="en-US" dirty="0" err="1"/>
              <a:t>hisoblanadi</a:t>
            </a:r>
            <a:r>
              <a:rPr lang="en-US" dirty="0"/>
              <a:t>:</a:t>
            </a:r>
          </a:p>
          <a:p>
            <a:pPr>
              <a:lnSpc>
                <a:spcPct val="100000"/>
              </a:lnSpc>
            </a:pPr>
            <a:r>
              <a:rPr lang="en-US" dirty="0"/>
              <a:t>1. Ona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bolaning</a:t>
            </a:r>
            <a:r>
              <a:rPr lang="en-US" dirty="0"/>
              <a:t> </a:t>
            </a:r>
            <a:r>
              <a:rPr lang="en-US" dirty="0" err="1"/>
              <a:t>sog‘lom</a:t>
            </a:r>
            <a:r>
              <a:rPr lang="en-US" dirty="0"/>
              <a:t> </a:t>
            </a:r>
            <a:r>
              <a:rPr lang="en-US" dirty="0" err="1"/>
              <a:t>rivojlanishi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2. </a:t>
            </a:r>
            <a:r>
              <a:rPr lang="en-US" dirty="0" err="1"/>
              <a:t>Asoratlarning</a:t>
            </a:r>
            <a:r>
              <a:rPr lang="en-US" dirty="0"/>
              <a:t> </a:t>
            </a:r>
            <a:r>
              <a:rPr lang="en-US" dirty="0" err="1"/>
              <a:t>oldini</a:t>
            </a:r>
            <a:r>
              <a:rPr lang="en-US" dirty="0"/>
              <a:t> </a:t>
            </a:r>
            <a:r>
              <a:rPr lang="en-US" dirty="0" err="1"/>
              <a:t>olish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3. </a:t>
            </a:r>
            <a:r>
              <a:rPr lang="en-US" dirty="0" err="1"/>
              <a:t>Immunitetni</a:t>
            </a:r>
            <a:r>
              <a:rPr lang="en-US" dirty="0"/>
              <a:t> </a:t>
            </a:r>
            <a:r>
              <a:rPr lang="en-US" dirty="0" err="1"/>
              <a:t>mustahkamlash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4. </a:t>
            </a:r>
            <a:r>
              <a:rPr lang="en-US" dirty="0" err="1"/>
              <a:t>To‘g‘ri</a:t>
            </a:r>
            <a:r>
              <a:rPr lang="en-US" dirty="0"/>
              <a:t> </a:t>
            </a:r>
            <a:r>
              <a:rPr lang="en-US" dirty="0" err="1"/>
              <a:t>vazn</a:t>
            </a:r>
            <a:r>
              <a:rPr lang="en-US" dirty="0"/>
              <a:t> </a:t>
            </a:r>
            <a:r>
              <a:rPr lang="en-US" dirty="0" err="1"/>
              <a:t>nazorati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4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510FB-D877-4FB5-9610-6C82C6C7B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Reja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CAC069-E58A-400B-A977-8FA107D0C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41" y="2336873"/>
            <a:ext cx="10531630" cy="35993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1. </a:t>
            </a:r>
            <a:r>
              <a:rPr lang="en-US" sz="2600" b="1" dirty="0" err="1"/>
              <a:t>Homiladorlikda</a:t>
            </a:r>
            <a:r>
              <a:rPr lang="en-US" sz="2600" b="1" dirty="0"/>
              <a:t> </a:t>
            </a:r>
            <a:r>
              <a:rPr lang="en-US" sz="2600" b="1" dirty="0" err="1"/>
              <a:t>to‘g‘ri</a:t>
            </a:r>
            <a:r>
              <a:rPr lang="en-US" sz="2600" b="1" dirty="0"/>
              <a:t> </a:t>
            </a:r>
            <a:r>
              <a:rPr lang="en-US" sz="2600" b="1" dirty="0" err="1"/>
              <a:t>ovqatlanish</a:t>
            </a:r>
            <a:r>
              <a:rPr lang="en-US" sz="2600" b="1" dirty="0"/>
              <a:t> </a:t>
            </a:r>
            <a:r>
              <a:rPr lang="en-US" sz="2600" b="1" dirty="0" err="1"/>
              <a:t>bo‘yicha</a:t>
            </a:r>
            <a:r>
              <a:rPr lang="en-US" sz="2600" b="1" dirty="0"/>
              <a:t> </a:t>
            </a:r>
            <a:r>
              <a:rPr lang="en-US" sz="2600" b="1" dirty="0" err="1"/>
              <a:t>asosiy</a:t>
            </a:r>
            <a:r>
              <a:rPr lang="en-US" sz="2600" b="1" dirty="0"/>
              <a:t> </a:t>
            </a:r>
            <a:r>
              <a:rPr lang="en-US" sz="2600" b="1" dirty="0" err="1"/>
              <a:t>qoidalar</a:t>
            </a:r>
            <a:endParaRPr lang="en-US" sz="2600" b="1" dirty="0"/>
          </a:p>
          <a:p>
            <a:pPr>
              <a:lnSpc>
                <a:spcPct val="150000"/>
              </a:lnSpc>
            </a:pPr>
            <a:r>
              <a:rPr lang="en-US" sz="2600" b="1" dirty="0"/>
              <a:t>2. </a:t>
            </a:r>
            <a:r>
              <a:rPr lang="en-US" sz="2600" b="1" dirty="0" err="1"/>
              <a:t>Homiladorlikda</a:t>
            </a:r>
            <a:r>
              <a:rPr lang="en-US" sz="2600" b="1" dirty="0"/>
              <a:t> </a:t>
            </a:r>
            <a:r>
              <a:rPr lang="en-US" sz="2600" b="1" dirty="0" err="1"/>
              <a:t>zaruriy</a:t>
            </a:r>
            <a:r>
              <a:rPr lang="en-US" sz="2600" b="1" dirty="0"/>
              <a:t> </a:t>
            </a:r>
            <a:r>
              <a:rPr lang="en-US" sz="2600" b="1" dirty="0" err="1"/>
              <a:t>ozuqaviy</a:t>
            </a:r>
            <a:r>
              <a:rPr lang="en-US" sz="2600" b="1" dirty="0"/>
              <a:t> </a:t>
            </a:r>
            <a:r>
              <a:rPr lang="en-US" sz="2600" b="1" dirty="0" err="1"/>
              <a:t>moddalar</a:t>
            </a:r>
            <a:r>
              <a:rPr lang="en-US" sz="2600" b="1" dirty="0"/>
              <a:t> </a:t>
            </a:r>
            <a:r>
              <a:rPr lang="en-US" sz="2600" b="1" dirty="0" err="1"/>
              <a:t>va</a:t>
            </a:r>
            <a:r>
              <a:rPr lang="en-US" sz="2600" b="1" dirty="0"/>
              <a:t> </a:t>
            </a:r>
            <a:r>
              <a:rPr lang="en-US" sz="2600" b="1" dirty="0" err="1"/>
              <a:t>mahsulotlar</a:t>
            </a:r>
            <a:endParaRPr lang="en-US" sz="2600" b="1" dirty="0"/>
          </a:p>
          <a:p>
            <a:pPr>
              <a:lnSpc>
                <a:spcPct val="150000"/>
              </a:lnSpc>
            </a:pPr>
            <a:r>
              <a:rPr lang="en-US" sz="2600" b="1" dirty="0"/>
              <a:t>3. </a:t>
            </a:r>
            <a:r>
              <a:rPr lang="en-US" sz="2600" b="1" dirty="0" err="1"/>
              <a:t>Homiladorlikning</a:t>
            </a:r>
            <a:r>
              <a:rPr lang="en-US" sz="2600" b="1" dirty="0"/>
              <a:t> </a:t>
            </a:r>
            <a:r>
              <a:rPr lang="en-US" sz="2600" b="1" dirty="0" err="1"/>
              <a:t>turli</a:t>
            </a:r>
            <a:r>
              <a:rPr lang="en-US" sz="2600" b="1" dirty="0"/>
              <a:t> </a:t>
            </a:r>
            <a:r>
              <a:rPr lang="en-US" sz="2600" b="1" dirty="0" err="1"/>
              <a:t>bosqichlarida</a:t>
            </a:r>
            <a:r>
              <a:rPr lang="en-US" sz="2600" b="1" dirty="0"/>
              <a:t> </a:t>
            </a:r>
            <a:r>
              <a:rPr lang="en-US" sz="2600" b="1" dirty="0" err="1"/>
              <a:t>ovqatlanish</a:t>
            </a:r>
            <a:endParaRPr lang="en-US" sz="2600" b="1" dirty="0"/>
          </a:p>
          <a:p>
            <a:pPr>
              <a:lnSpc>
                <a:spcPct val="150000"/>
              </a:lnSpc>
            </a:pPr>
            <a:r>
              <a:rPr lang="en-US" sz="2600" b="1" dirty="0"/>
              <a:t>4. </a:t>
            </a:r>
            <a:r>
              <a:rPr lang="en-US" sz="2600" b="1" dirty="0" err="1"/>
              <a:t>Homiladorlikda</a:t>
            </a:r>
            <a:r>
              <a:rPr lang="en-US" sz="2600" b="1" dirty="0"/>
              <a:t> </a:t>
            </a:r>
            <a:r>
              <a:rPr lang="en-US" sz="2600" b="1" dirty="0" err="1"/>
              <a:t>ovqatlanish</a:t>
            </a:r>
            <a:r>
              <a:rPr lang="en-US" sz="2600" b="1" dirty="0"/>
              <a:t> </a:t>
            </a:r>
            <a:r>
              <a:rPr lang="en-US" sz="2600" b="1" dirty="0" err="1"/>
              <a:t>bo‘yicha</a:t>
            </a:r>
            <a:r>
              <a:rPr lang="en-US" sz="2600" b="1" dirty="0"/>
              <a:t> </a:t>
            </a:r>
            <a:r>
              <a:rPr lang="en-US" sz="2600" b="1" dirty="0" err="1"/>
              <a:t>maslahatlar</a:t>
            </a:r>
            <a:endParaRPr lang="en-US" sz="2600" b="1" dirty="0"/>
          </a:p>
          <a:p>
            <a:pPr>
              <a:lnSpc>
                <a:spcPct val="150000"/>
              </a:lnSpc>
            </a:pPr>
            <a:r>
              <a:rPr lang="en-US" sz="2600" b="1" dirty="0"/>
              <a:t>5. </a:t>
            </a:r>
            <a:r>
              <a:rPr lang="en-US" sz="2600" b="1" dirty="0" err="1"/>
              <a:t>Homiladorlarda</a:t>
            </a:r>
            <a:r>
              <a:rPr lang="en-US" sz="2600" b="1" dirty="0"/>
              <a:t> </a:t>
            </a:r>
            <a:r>
              <a:rPr lang="en-US" sz="2600" b="1" dirty="0" err="1"/>
              <a:t>ovqatlanish</a:t>
            </a:r>
            <a:r>
              <a:rPr lang="en-US" sz="2600" b="1" dirty="0"/>
              <a:t> </a:t>
            </a:r>
            <a:r>
              <a:rPr lang="en-US" sz="2600" b="1" dirty="0" err="1"/>
              <a:t>bo‘yicha</a:t>
            </a:r>
            <a:r>
              <a:rPr lang="en-US" sz="2600" b="1" dirty="0"/>
              <a:t> </a:t>
            </a:r>
            <a:r>
              <a:rPr lang="en-US" sz="2600" b="1" dirty="0" err="1"/>
              <a:t>xulosa</a:t>
            </a:r>
            <a:endParaRPr lang="en-US" sz="2600" b="1" dirty="0"/>
          </a:p>
          <a:p>
            <a:pPr>
              <a:lnSpc>
                <a:spcPct val="150000"/>
              </a:lnSpc>
            </a:pP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395606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7DC80A-88B9-412C-AD29-673C25EEF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Homiladorlikda</a:t>
            </a:r>
            <a:r>
              <a:rPr lang="en-US" sz="2400" b="1" dirty="0"/>
              <a:t> </a:t>
            </a:r>
            <a:r>
              <a:rPr lang="en-US" sz="2400" b="1" dirty="0" err="1"/>
              <a:t>to‘g‘ri</a:t>
            </a:r>
            <a:r>
              <a:rPr lang="en-US" sz="2400" b="1" dirty="0"/>
              <a:t> </a:t>
            </a:r>
            <a:r>
              <a:rPr lang="en-US" sz="2400" b="1" dirty="0" err="1"/>
              <a:t>ovqatlanish</a:t>
            </a:r>
            <a:r>
              <a:rPr lang="en-US" sz="2400" b="1" dirty="0"/>
              <a:t> </a:t>
            </a:r>
            <a:r>
              <a:rPr lang="en-US" sz="2400" b="1" dirty="0" err="1"/>
              <a:t>bo‘yicha</a:t>
            </a:r>
            <a:r>
              <a:rPr lang="en-US" sz="2400" b="1" dirty="0"/>
              <a:t> </a:t>
            </a:r>
            <a:r>
              <a:rPr lang="en-US" sz="2400" b="1" dirty="0" err="1"/>
              <a:t>asosiy</a:t>
            </a:r>
            <a:r>
              <a:rPr lang="en-US" sz="2400" b="1" dirty="0"/>
              <a:t> </a:t>
            </a:r>
            <a:r>
              <a:rPr lang="en-US" sz="2400" b="1" dirty="0" err="1"/>
              <a:t>qoidalar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E90F25-73E7-4C76-988E-D1DE410E8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5101502" cy="3599316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n-US" b="1" dirty="0" err="1"/>
              <a:t>Muvozanatli</a:t>
            </a:r>
            <a:r>
              <a:rPr lang="en-US" b="1" dirty="0"/>
              <a:t> </a:t>
            </a:r>
            <a:r>
              <a:rPr lang="en-US" b="1" dirty="0" err="1"/>
              <a:t>ovqatlanish</a:t>
            </a:r>
            <a:r>
              <a:rPr lang="en-US" dirty="0"/>
              <a:t> – </a:t>
            </a:r>
            <a:r>
              <a:rPr lang="en-US" dirty="0" err="1"/>
              <a:t>oqsillar</a:t>
            </a:r>
            <a:r>
              <a:rPr lang="en-US" dirty="0"/>
              <a:t>, </a:t>
            </a:r>
            <a:r>
              <a:rPr lang="en-US" dirty="0" err="1"/>
              <a:t>yog‘lar</a:t>
            </a:r>
            <a:r>
              <a:rPr lang="en-US" dirty="0"/>
              <a:t>, </a:t>
            </a:r>
            <a:r>
              <a:rPr lang="en-US" dirty="0" err="1"/>
              <a:t>uglevodlar</a:t>
            </a:r>
            <a:r>
              <a:rPr lang="en-US" dirty="0"/>
              <a:t>, </a:t>
            </a:r>
            <a:r>
              <a:rPr lang="en-US" dirty="0" err="1"/>
              <a:t>vitaminlar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minerallar</a:t>
            </a:r>
            <a:r>
              <a:rPr lang="en-US" dirty="0"/>
              <a:t> </a:t>
            </a:r>
            <a:r>
              <a:rPr lang="en-US" dirty="0" err="1"/>
              <a:t>yetarli</a:t>
            </a:r>
            <a:r>
              <a:rPr lang="en-US" dirty="0"/>
              <a:t>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kerak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Ko‘p</a:t>
            </a:r>
            <a:r>
              <a:rPr lang="en-US" b="1" dirty="0"/>
              <a:t> </a:t>
            </a:r>
            <a:r>
              <a:rPr lang="en-US" b="1" dirty="0" err="1"/>
              <a:t>suyuqlik</a:t>
            </a:r>
            <a:r>
              <a:rPr lang="en-US" b="1" dirty="0"/>
              <a:t> </a:t>
            </a:r>
            <a:r>
              <a:rPr lang="en-US" b="1" dirty="0" err="1"/>
              <a:t>ichish</a:t>
            </a:r>
            <a:r>
              <a:rPr lang="en-US" dirty="0"/>
              <a:t> – </a:t>
            </a:r>
            <a:r>
              <a:rPr lang="en-US" dirty="0" err="1"/>
              <a:t>organizmni</a:t>
            </a:r>
            <a:r>
              <a:rPr lang="en-US" dirty="0"/>
              <a:t> </a:t>
            </a:r>
            <a:r>
              <a:rPr lang="en-US" dirty="0" err="1"/>
              <a:t>suvsizlanishdan</a:t>
            </a:r>
            <a:r>
              <a:rPr lang="en-US" dirty="0"/>
              <a:t> </a:t>
            </a:r>
            <a:r>
              <a:rPr lang="en-US" dirty="0" err="1"/>
              <a:t>saqlash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qon</a:t>
            </a:r>
            <a:r>
              <a:rPr lang="en-US" dirty="0"/>
              <a:t> </a:t>
            </a:r>
            <a:r>
              <a:rPr lang="en-US" dirty="0" err="1"/>
              <a:t>aylanishini</a:t>
            </a:r>
            <a:r>
              <a:rPr lang="en-US" dirty="0"/>
              <a:t> </a:t>
            </a:r>
            <a:r>
              <a:rPr lang="en-US" dirty="0" err="1"/>
              <a:t>yaxshilash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kuniga</a:t>
            </a:r>
            <a:r>
              <a:rPr lang="en-US" dirty="0"/>
              <a:t> 2-2,5 </a:t>
            </a:r>
            <a:r>
              <a:rPr lang="en-US" dirty="0" err="1"/>
              <a:t>litr</a:t>
            </a:r>
            <a:r>
              <a:rPr lang="en-US" dirty="0"/>
              <a:t> </a:t>
            </a:r>
            <a:r>
              <a:rPr lang="en-US" dirty="0" err="1"/>
              <a:t>suv</a:t>
            </a:r>
            <a:r>
              <a:rPr lang="en-US" dirty="0"/>
              <a:t> </a:t>
            </a:r>
            <a:r>
              <a:rPr lang="en-US" dirty="0" err="1"/>
              <a:t>ichish</a:t>
            </a:r>
            <a:r>
              <a:rPr lang="en-US" dirty="0"/>
              <a:t> </a:t>
            </a:r>
            <a:r>
              <a:rPr lang="en-US" dirty="0" err="1"/>
              <a:t>tavsiya</a:t>
            </a:r>
            <a:r>
              <a:rPr lang="en-US" dirty="0"/>
              <a:t> </a:t>
            </a:r>
            <a:r>
              <a:rPr lang="en-US" dirty="0" err="1"/>
              <a:t>etiladi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Tez </a:t>
            </a:r>
            <a:r>
              <a:rPr lang="en-US" b="1" dirty="0" err="1"/>
              <a:t>hazm</a:t>
            </a:r>
            <a:r>
              <a:rPr lang="en-US" b="1" dirty="0"/>
              <a:t> </a:t>
            </a:r>
            <a:r>
              <a:rPr lang="en-US" b="1" dirty="0" err="1"/>
              <a:t>bo‘ladigan</a:t>
            </a:r>
            <a:r>
              <a:rPr lang="en-US" b="1" dirty="0"/>
              <a:t> </a:t>
            </a:r>
            <a:r>
              <a:rPr lang="en-US" b="1" dirty="0" err="1"/>
              <a:t>uglevodlardan</a:t>
            </a:r>
            <a:r>
              <a:rPr lang="en-US" b="1" dirty="0"/>
              <a:t> </a:t>
            </a:r>
            <a:r>
              <a:rPr lang="en-US" b="1" dirty="0" err="1"/>
              <a:t>voz</a:t>
            </a:r>
            <a:r>
              <a:rPr lang="en-US" b="1" dirty="0"/>
              <a:t> </a:t>
            </a:r>
            <a:r>
              <a:rPr lang="en-US" b="1" dirty="0" err="1"/>
              <a:t>kechish</a:t>
            </a:r>
            <a:r>
              <a:rPr lang="en-US" dirty="0"/>
              <a:t> – </a:t>
            </a:r>
            <a:r>
              <a:rPr lang="en-US" dirty="0" err="1"/>
              <a:t>shirinliklar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oq</a:t>
            </a:r>
            <a:r>
              <a:rPr lang="en-US" dirty="0"/>
              <a:t> un </a:t>
            </a:r>
            <a:r>
              <a:rPr lang="en-US" dirty="0" err="1"/>
              <a:t>mahsulotlari</a:t>
            </a:r>
            <a:r>
              <a:rPr lang="en-US" dirty="0"/>
              <a:t> </a:t>
            </a:r>
            <a:r>
              <a:rPr lang="en-US" dirty="0" err="1"/>
              <a:t>o‘rniga</a:t>
            </a:r>
            <a:r>
              <a:rPr lang="en-US" dirty="0"/>
              <a:t> </a:t>
            </a:r>
            <a:r>
              <a:rPr lang="en-US" dirty="0" err="1"/>
              <a:t>murakkab</a:t>
            </a:r>
            <a:r>
              <a:rPr lang="en-US" dirty="0"/>
              <a:t> </a:t>
            </a:r>
            <a:r>
              <a:rPr lang="en-US" dirty="0" err="1"/>
              <a:t>uglevodlar</a:t>
            </a:r>
            <a:r>
              <a:rPr lang="en-US" dirty="0"/>
              <a:t> (</a:t>
            </a:r>
            <a:r>
              <a:rPr lang="en-US" dirty="0" err="1"/>
              <a:t>grechka</a:t>
            </a:r>
            <a:r>
              <a:rPr lang="en-US" dirty="0"/>
              <a:t>, </a:t>
            </a:r>
            <a:r>
              <a:rPr lang="en-US" dirty="0" err="1"/>
              <a:t>javdar</a:t>
            </a:r>
            <a:r>
              <a:rPr lang="en-US" dirty="0"/>
              <a:t> noni, </a:t>
            </a:r>
            <a:r>
              <a:rPr lang="en-US" dirty="0" err="1"/>
              <a:t>sabzavotlar</a:t>
            </a:r>
            <a:r>
              <a:rPr lang="en-US" dirty="0"/>
              <a:t>) </a:t>
            </a:r>
            <a:r>
              <a:rPr lang="en-US" dirty="0" err="1"/>
              <a:t>iste’mol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 </a:t>
            </a:r>
            <a:r>
              <a:rPr lang="en-US" dirty="0" err="1"/>
              <a:t>muhim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Homiladorlikda to'g'ri ovqatlanish| Dnk ...">
            <a:extLst>
              <a:ext uri="{FF2B5EF4-FFF2-40B4-BE49-F238E27FC236}">
                <a16:creationId xmlns:a16="http://schemas.microsoft.com/office/drawing/2014/main" id="{FE1B3140-E4FF-49DC-B84F-A7C3BD223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823" y="2336873"/>
            <a:ext cx="4648420" cy="359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174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20950-B733-41CF-A3A4-C0A1BF59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2DE5C9-2EE2-421F-B42E-9B584123D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4398115" cy="35993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b="1" dirty="0" err="1"/>
              <a:t>Kichik</a:t>
            </a:r>
            <a:r>
              <a:rPr lang="en-US" b="1" dirty="0"/>
              <a:t> </a:t>
            </a:r>
            <a:r>
              <a:rPr lang="en-US" b="1" dirty="0" err="1"/>
              <a:t>porsiyalarda</a:t>
            </a:r>
            <a:r>
              <a:rPr lang="en-US" b="1" dirty="0"/>
              <a:t> </a:t>
            </a:r>
            <a:r>
              <a:rPr lang="en-US" b="1" dirty="0" err="1"/>
              <a:t>tez-tez</a:t>
            </a:r>
            <a:r>
              <a:rPr lang="en-US" b="1" dirty="0"/>
              <a:t> </a:t>
            </a:r>
            <a:r>
              <a:rPr lang="en-US" b="1" dirty="0" err="1"/>
              <a:t>ovqatlanish</a:t>
            </a:r>
            <a:r>
              <a:rPr lang="en-US" dirty="0"/>
              <a:t> – </a:t>
            </a:r>
            <a:r>
              <a:rPr lang="en-US" dirty="0" err="1"/>
              <a:t>kuniga</a:t>
            </a:r>
            <a:r>
              <a:rPr lang="en-US" dirty="0"/>
              <a:t> 5-6 mahal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tavsiya</a:t>
            </a:r>
            <a:r>
              <a:rPr lang="en-US" dirty="0"/>
              <a:t> </a:t>
            </a:r>
            <a:r>
              <a:rPr lang="en-US" dirty="0" err="1"/>
              <a:t>etiladi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5. </a:t>
            </a:r>
            <a:r>
              <a:rPr lang="en-US" b="1" dirty="0" err="1"/>
              <a:t>Zarur</a:t>
            </a:r>
            <a:r>
              <a:rPr lang="en-US" b="1" dirty="0"/>
              <a:t> vitamin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minerallarni</a:t>
            </a:r>
            <a:r>
              <a:rPr lang="en-US" b="1" dirty="0"/>
              <a:t> </a:t>
            </a:r>
            <a:r>
              <a:rPr lang="en-US" b="1" dirty="0" err="1"/>
              <a:t>qabul</a:t>
            </a:r>
            <a:r>
              <a:rPr lang="en-US" b="1" dirty="0"/>
              <a:t> </a:t>
            </a:r>
            <a:r>
              <a:rPr lang="en-US" b="1" dirty="0" err="1"/>
              <a:t>qilish</a:t>
            </a:r>
            <a:r>
              <a:rPr lang="en-US" dirty="0"/>
              <a:t> – </a:t>
            </a:r>
            <a:r>
              <a:rPr lang="en-US" dirty="0" err="1"/>
              <a:t>kalsiy</a:t>
            </a:r>
            <a:r>
              <a:rPr lang="en-US" dirty="0"/>
              <a:t>, temir, </a:t>
            </a:r>
            <a:r>
              <a:rPr lang="en-US" dirty="0" err="1"/>
              <a:t>foliy</a:t>
            </a:r>
            <a:r>
              <a:rPr lang="en-US" dirty="0"/>
              <a:t> </a:t>
            </a:r>
            <a:r>
              <a:rPr lang="en-US" dirty="0" err="1"/>
              <a:t>kislotasi</a:t>
            </a:r>
            <a:r>
              <a:rPr lang="en-US" dirty="0"/>
              <a:t>, omega-3 </a:t>
            </a:r>
            <a:r>
              <a:rPr lang="en-US" dirty="0" err="1"/>
              <a:t>kislotalari</a:t>
            </a:r>
            <a:r>
              <a:rPr lang="en-US" dirty="0"/>
              <a:t> </a:t>
            </a:r>
            <a:r>
              <a:rPr lang="en-US" dirty="0" err="1"/>
              <a:t>muhim</a:t>
            </a:r>
            <a:r>
              <a:rPr lang="en-US" dirty="0"/>
              <a:t> </a:t>
            </a:r>
            <a:r>
              <a:rPr lang="en-US" dirty="0" err="1"/>
              <a:t>ahamiyatga</a:t>
            </a:r>
            <a:r>
              <a:rPr lang="en-US" dirty="0"/>
              <a:t> </a:t>
            </a:r>
            <a:r>
              <a:rPr lang="en-US" dirty="0" err="1"/>
              <a:t>ega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6. </a:t>
            </a:r>
            <a:r>
              <a:rPr lang="en-US" b="1" dirty="0" err="1"/>
              <a:t>Konservantlar</a:t>
            </a:r>
            <a:r>
              <a:rPr lang="en-US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zararli</a:t>
            </a:r>
            <a:r>
              <a:rPr lang="en-US" b="1" dirty="0"/>
              <a:t> </a:t>
            </a:r>
            <a:r>
              <a:rPr lang="en-US" b="1" dirty="0" err="1"/>
              <a:t>mahsulotlardan</a:t>
            </a:r>
            <a:r>
              <a:rPr lang="en-US" b="1" dirty="0"/>
              <a:t> </a:t>
            </a:r>
            <a:r>
              <a:rPr lang="en-US" b="1" dirty="0" err="1"/>
              <a:t>voz</a:t>
            </a:r>
            <a:r>
              <a:rPr lang="en-US" b="1" dirty="0"/>
              <a:t> </a:t>
            </a:r>
            <a:r>
              <a:rPr lang="en-US" b="1" dirty="0" err="1"/>
              <a:t>kechish</a:t>
            </a:r>
            <a:r>
              <a:rPr lang="en-US" dirty="0"/>
              <a:t> – </a:t>
            </a:r>
            <a:r>
              <a:rPr lang="en-US" dirty="0" err="1"/>
              <a:t>gazli</a:t>
            </a:r>
            <a:r>
              <a:rPr lang="en-US" dirty="0"/>
              <a:t> </a:t>
            </a:r>
            <a:r>
              <a:rPr lang="en-US" dirty="0" err="1"/>
              <a:t>ichimliklar</a:t>
            </a:r>
            <a:r>
              <a:rPr lang="en-US" dirty="0"/>
              <a:t>, </a:t>
            </a:r>
            <a:r>
              <a:rPr lang="en-US" dirty="0" err="1"/>
              <a:t>chipslar</a:t>
            </a:r>
            <a:r>
              <a:rPr lang="en-US" dirty="0"/>
              <a:t>, </a:t>
            </a:r>
            <a:r>
              <a:rPr lang="en-US" dirty="0" err="1"/>
              <a:t>fastfud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konservalar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yetkazishi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</a:t>
            </a:r>
          </a:p>
        </p:txBody>
      </p:sp>
      <p:pic>
        <p:nvPicPr>
          <p:cNvPr id="2050" name="Picture 2" descr="Homiladorlikda ovqatlanish: nimalarni ...">
            <a:extLst>
              <a:ext uri="{FF2B5EF4-FFF2-40B4-BE49-F238E27FC236}">
                <a16:creationId xmlns:a16="http://schemas.microsoft.com/office/drawing/2014/main" id="{AE37E274-BD02-46DC-85D7-E31CF41D2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437" y="2336872"/>
            <a:ext cx="5372393" cy="359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79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1E37B7-DB8C-4EFB-AD86-704F85F4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Homiladorlikda</a:t>
            </a:r>
            <a:r>
              <a:rPr lang="en-US" sz="2800" dirty="0"/>
              <a:t> </a:t>
            </a:r>
            <a:r>
              <a:rPr lang="en-US" sz="2800" dirty="0" err="1"/>
              <a:t>zaruriy</a:t>
            </a:r>
            <a:r>
              <a:rPr lang="en-US" sz="2800" dirty="0"/>
              <a:t> </a:t>
            </a:r>
            <a:r>
              <a:rPr lang="en-US" sz="2800" dirty="0" err="1"/>
              <a:t>ozuqaviy</a:t>
            </a:r>
            <a:r>
              <a:rPr lang="en-US" sz="2800" dirty="0"/>
              <a:t> </a:t>
            </a:r>
            <a:r>
              <a:rPr lang="en-US" sz="2800" dirty="0" err="1"/>
              <a:t>moddalar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mahsulotlar</a:t>
            </a:r>
            <a:endParaRPr lang="ru-RU" sz="28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CDC3BC3-BCE1-4DEA-99A6-0294A91553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322" y="2053883"/>
            <a:ext cx="9743838" cy="4670474"/>
          </a:xfrm>
        </p:spPr>
      </p:pic>
    </p:spTree>
    <p:extLst>
      <p:ext uri="{BB962C8B-B14F-4D97-AF65-F5344CB8AC3E}">
        <p14:creationId xmlns:p14="http://schemas.microsoft.com/office/powerpoint/2010/main" val="26013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E8B8E-BCFE-4167-8D4C-596104040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/>
              <a:t>Homiladorlikning</a:t>
            </a:r>
            <a:r>
              <a:rPr lang="en-US" sz="2800" b="1" dirty="0"/>
              <a:t> </a:t>
            </a:r>
            <a:r>
              <a:rPr lang="en-US" sz="2800" b="1" dirty="0" err="1"/>
              <a:t>turli</a:t>
            </a:r>
            <a:r>
              <a:rPr lang="en-US" sz="2800" b="1" dirty="0"/>
              <a:t> </a:t>
            </a:r>
            <a:r>
              <a:rPr lang="en-US" sz="2800" b="1" dirty="0" err="1"/>
              <a:t>bosqichlarida</a:t>
            </a:r>
            <a:r>
              <a:rPr lang="en-US" sz="2800" b="1" dirty="0"/>
              <a:t> </a:t>
            </a:r>
            <a:r>
              <a:rPr lang="en-US" sz="2800" b="1" dirty="0" err="1"/>
              <a:t>ovqatlanish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0E337B-F850-4739-B72A-87968A6C9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5917427" cy="35993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1-Trimester (1-3 oy)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🔹 </a:t>
            </a:r>
            <a:r>
              <a:rPr lang="en-US" sz="2000" b="1" dirty="0" err="1"/>
              <a:t>Foliy</a:t>
            </a:r>
            <a:r>
              <a:rPr lang="en-US" sz="2000" b="1" dirty="0"/>
              <a:t> </a:t>
            </a:r>
            <a:r>
              <a:rPr lang="en-US" sz="2000" b="1" dirty="0" err="1"/>
              <a:t>kislotasi</a:t>
            </a:r>
            <a:r>
              <a:rPr lang="en-US" sz="2000" b="1" dirty="0"/>
              <a:t> </a:t>
            </a:r>
            <a:r>
              <a:rPr lang="en-US" sz="2000" b="1" dirty="0" err="1"/>
              <a:t>yetarli</a:t>
            </a:r>
            <a:r>
              <a:rPr lang="en-US" sz="2000" b="1" dirty="0"/>
              <a:t> </a:t>
            </a:r>
            <a:r>
              <a:rPr lang="en-US" sz="2000" b="1" dirty="0" err="1"/>
              <a:t>bo‘lishi</a:t>
            </a:r>
            <a:r>
              <a:rPr lang="en-US" sz="2000" b="1" dirty="0"/>
              <a:t> </a:t>
            </a:r>
            <a:r>
              <a:rPr lang="en-US" sz="2000" b="1" dirty="0" err="1"/>
              <a:t>kerak</a:t>
            </a:r>
            <a:r>
              <a:rPr lang="en-US" sz="2000" b="1" dirty="0"/>
              <a:t> (400 mcg/</a:t>
            </a:r>
            <a:r>
              <a:rPr lang="en-US" sz="2000" b="1" dirty="0" err="1"/>
              <a:t>kun</a:t>
            </a:r>
            <a:r>
              <a:rPr lang="en-US" sz="2000" b="1" dirty="0"/>
              <a:t>).</a:t>
            </a:r>
            <a:br>
              <a:rPr lang="en-US" sz="2000" b="1" dirty="0"/>
            </a:br>
            <a:r>
              <a:rPr lang="ru-RU" sz="2000" b="1" dirty="0"/>
              <a:t>🔹 </a:t>
            </a:r>
            <a:r>
              <a:rPr lang="en-US" sz="2000" b="1" dirty="0" err="1"/>
              <a:t>Ko‘ngil</a:t>
            </a:r>
            <a:r>
              <a:rPr lang="en-US" sz="2000" b="1" dirty="0"/>
              <a:t> </a:t>
            </a:r>
            <a:r>
              <a:rPr lang="en-US" sz="2000" b="1" dirty="0" err="1"/>
              <a:t>aynishi</a:t>
            </a:r>
            <a:r>
              <a:rPr lang="en-US" sz="2000" b="1" dirty="0"/>
              <a:t> </a:t>
            </a:r>
            <a:r>
              <a:rPr lang="en-US" sz="2000" b="1" dirty="0" err="1"/>
              <a:t>va</a:t>
            </a:r>
            <a:r>
              <a:rPr lang="en-US" sz="2000" b="1" dirty="0"/>
              <a:t> </a:t>
            </a:r>
            <a:r>
              <a:rPr lang="en-US" sz="2000" b="1" dirty="0" err="1"/>
              <a:t>ishtaha</a:t>
            </a:r>
            <a:r>
              <a:rPr lang="en-US" sz="2000" b="1" dirty="0"/>
              <a:t> </a:t>
            </a:r>
            <a:r>
              <a:rPr lang="en-US" sz="2000" b="1" dirty="0" err="1"/>
              <a:t>pasayishiga</a:t>
            </a:r>
            <a:r>
              <a:rPr lang="en-US" sz="2000" b="1" dirty="0"/>
              <a:t> </a:t>
            </a:r>
            <a:r>
              <a:rPr lang="en-US" sz="2000" b="1" dirty="0" err="1"/>
              <a:t>qarshi</a:t>
            </a:r>
            <a:r>
              <a:rPr lang="en-US" sz="2000" b="1" dirty="0"/>
              <a:t> limon, </a:t>
            </a:r>
            <a:r>
              <a:rPr lang="en-US" sz="2000" b="1" dirty="0" err="1"/>
              <a:t>yalpiz</a:t>
            </a:r>
            <a:r>
              <a:rPr lang="en-US" sz="2000" b="1" dirty="0"/>
              <a:t> </a:t>
            </a:r>
            <a:r>
              <a:rPr lang="en-US" sz="2000" b="1" dirty="0" err="1"/>
              <a:t>choyi</a:t>
            </a:r>
            <a:r>
              <a:rPr lang="en-US" sz="2000" b="1" dirty="0"/>
              <a:t> </a:t>
            </a:r>
            <a:r>
              <a:rPr lang="en-US" sz="2000" b="1" dirty="0" err="1"/>
              <a:t>va</a:t>
            </a:r>
            <a:r>
              <a:rPr lang="en-US" sz="2000" b="1" dirty="0"/>
              <a:t> yogurt </a:t>
            </a:r>
            <a:r>
              <a:rPr lang="en-US" sz="2000" b="1" dirty="0" err="1"/>
              <a:t>foydali</a:t>
            </a:r>
            <a:r>
              <a:rPr lang="en-US" sz="2000" b="1" dirty="0"/>
              <a:t>.</a:t>
            </a:r>
            <a:br>
              <a:rPr lang="en-US" sz="2000" b="1" dirty="0"/>
            </a:br>
            <a:r>
              <a:rPr lang="ru-RU" sz="2000" b="1" dirty="0"/>
              <a:t>🔹 </a:t>
            </a:r>
            <a:r>
              <a:rPr lang="en-US" sz="2000" b="1" dirty="0" err="1"/>
              <a:t>Qaynatilgan</a:t>
            </a:r>
            <a:r>
              <a:rPr lang="en-US" sz="2000" b="1" dirty="0"/>
              <a:t> </a:t>
            </a:r>
            <a:r>
              <a:rPr lang="en-US" sz="2000" b="1" dirty="0" err="1"/>
              <a:t>go‘sht</a:t>
            </a:r>
            <a:r>
              <a:rPr lang="en-US" sz="2000" b="1" dirty="0"/>
              <a:t>, </a:t>
            </a:r>
            <a:r>
              <a:rPr lang="en-US" sz="2000" b="1" dirty="0" err="1"/>
              <a:t>sabzavotli</a:t>
            </a:r>
            <a:r>
              <a:rPr lang="en-US" sz="2000" b="1" dirty="0"/>
              <a:t> </a:t>
            </a:r>
            <a:r>
              <a:rPr lang="en-US" sz="2000" b="1" dirty="0" err="1"/>
              <a:t>sho‘rva</a:t>
            </a:r>
            <a:r>
              <a:rPr lang="en-US" sz="2000" b="1" dirty="0"/>
              <a:t> </a:t>
            </a:r>
            <a:r>
              <a:rPr lang="en-US" sz="2000" b="1" dirty="0" err="1"/>
              <a:t>va</a:t>
            </a:r>
            <a:r>
              <a:rPr lang="en-US" sz="2000" b="1" dirty="0"/>
              <a:t> </a:t>
            </a:r>
            <a:r>
              <a:rPr lang="en-US" sz="2000" b="1" dirty="0" err="1"/>
              <a:t>bo‘tqalar</a:t>
            </a:r>
            <a:r>
              <a:rPr lang="en-US" sz="2000" b="1" dirty="0"/>
              <a:t> </a:t>
            </a:r>
            <a:r>
              <a:rPr lang="en-US" sz="2000" b="1" dirty="0" err="1"/>
              <a:t>afzal</a:t>
            </a:r>
            <a:r>
              <a:rPr lang="en-US" sz="2000" b="1" dirty="0"/>
              <a:t>.</a:t>
            </a:r>
          </a:p>
          <a:p>
            <a:pPr>
              <a:lnSpc>
                <a:spcPct val="150000"/>
              </a:lnSpc>
            </a:pPr>
            <a:endParaRPr lang="en-US" sz="2000" b="1" dirty="0"/>
          </a:p>
        </p:txBody>
      </p:sp>
      <p:pic>
        <p:nvPicPr>
          <p:cNvPr id="4098" name="Picture 2" descr="HOMILADORLIKDA SOG'LOM OVQATLANISH ...">
            <a:extLst>
              <a:ext uri="{FF2B5EF4-FFF2-40B4-BE49-F238E27FC236}">
                <a16:creationId xmlns:a16="http://schemas.microsoft.com/office/drawing/2014/main" id="{48E296BC-0927-4E0B-B810-F98E1589DE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748" y="2528887"/>
            <a:ext cx="3812344" cy="305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43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8AAD80-DF15-4FA2-822C-F9BA31141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97722"/>
            <a:ext cx="9613861" cy="412019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2-Trimester (4-6 oy)</a:t>
            </a:r>
          </a:p>
          <a:p>
            <a:pPr>
              <a:lnSpc>
                <a:spcPct val="100000"/>
              </a:lnSpc>
            </a:pPr>
            <a:r>
              <a:rPr lang="ru-RU" sz="2400" dirty="0"/>
              <a:t>🔹 </a:t>
            </a:r>
            <a:r>
              <a:rPr lang="en-US" sz="2400" dirty="0" err="1"/>
              <a:t>Kalsiy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D </a:t>
            </a:r>
            <a:r>
              <a:rPr lang="en-US" sz="2400" dirty="0" err="1"/>
              <a:t>vitamini</a:t>
            </a:r>
            <a:r>
              <a:rPr lang="en-US" sz="2400" dirty="0"/>
              <a:t> </a:t>
            </a:r>
            <a:r>
              <a:rPr lang="en-US" sz="2400" dirty="0" err="1"/>
              <a:t>miqdorini</a:t>
            </a:r>
            <a:r>
              <a:rPr lang="en-US" sz="2400" dirty="0"/>
              <a:t> </a:t>
            </a:r>
            <a:r>
              <a:rPr lang="en-US" sz="2400" dirty="0" err="1"/>
              <a:t>oshirish</a:t>
            </a:r>
            <a:r>
              <a:rPr lang="en-US" sz="2400" dirty="0"/>
              <a:t> </a:t>
            </a:r>
            <a:r>
              <a:rPr lang="en-US" sz="2400" dirty="0" err="1"/>
              <a:t>lozim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ru-RU" sz="2400" dirty="0"/>
              <a:t>🔹 </a:t>
            </a:r>
            <a:r>
              <a:rPr lang="en-US" sz="2400" dirty="0" err="1"/>
              <a:t>Temirga</a:t>
            </a:r>
            <a:r>
              <a:rPr lang="en-US" sz="2400" dirty="0"/>
              <a:t> boy </a:t>
            </a:r>
            <a:r>
              <a:rPr lang="en-US" sz="2400" dirty="0" err="1"/>
              <a:t>mahsulotlar</a:t>
            </a:r>
            <a:r>
              <a:rPr lang="en-US" sz="2400" dirty="0"/>
              <a:t> </a:t>
            </a:r>
            <a:r>
              <a:rPr lang="en-US" sz="2400" dirty="0" err="1"/>
              <a:t>iste’mol</a:t>
            </a:r>
            <a:r>
              <a:rPr lang="en-US" sz="2400" dirty="0"/>
              <a:t> </a:t>
            </a:r>
            <a:r>
              <a:rPr lang="en-US" sz="2400" dirty="0" err="1"/>
              <a:t>qilish</a:t>
            </a:r>
            <a:r>
              <a:rPr lang="en-US" sz="2400" dirty="0"/>
              <a:t> </a:t>
            </a:r>
            <a:r>
              <a:rPr lang="en-US" sz="2400" dirty="0" err="1"/>
              <a:t>kerak</a:t>
            </a:r>
            <a:r>
              <a:rPr lang="en-US" sz="2400" dirty="0"/>
              <a:t> (mol </a:t>
            </a:r>
            <a:r>
              <a:rPr lang="en-US" sz="2400" dirty="0" err="1"/>
              <a:t>jigari</a:t>
            </a:r>
            <a:r>
              <a:rPr lang="en-US" sz="2400" dirty="0"/>
              <a:t>, </a:t>
            </a:r>
            <a:r>
              <a:rPr lang="en-US" sz="2400" dirty="0" err="1"/>
              <a:t>ismaloq</a:t>
            </a:r>
            <a:r>
              <a:rPr lang="en-US" sz="2400" dirty="0"/>
              <a:t>).</a:t>
            </a:r>
            <a:br>
              <a:rPr lang="en-US" sz="2400" dirty="0"/>
            </a:br>
            <a:r>
              <a:rPr lang="ru-RU" sz="2400" dirty="0"/>
              <a:t>🔹 </a:t>
            </a:r>
            <a:r>
              <a:rPr lang="en-US" sz="2400" dirty="0" err="1"/>
              <a:t>Suyak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tishlar</a:t>
            </a:r>
            <a:r>
              <a:rPr lang="en-US" sz="2400" dirty="0"/>
              <a:t> </a:t>
            </a:r>
            <a:r>
              <a:rPr lang="en-US" sz="2400" dirty="0" err="1"/>
              <a:t>rivojlanishi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sut</a:t>
            </a:r>
            <a:r>
              <a:rPr lang="en-US" sz="2400" dirty="0"/>
              <a:t> </a:t>
            </a:r>
            <a:r>
              <a:rPr lang="en-US" sz="2400" dirty="0" err="1"/>
              <a:t>mahsulotlarini</a:t>
            </a:r>
            <a:r>
              <a:rPr lang="en-US" sz="2400" dirty="0"/>
              <a:t> </a:t>
            </a:r>
            <a:r>
              <a:rPr lang="en-US" sz="2400" dirty="0" err="1"/>
              <a:t>ko‘proq</a:t>
            </a:r>
            <a:r>
              <a:rPr lang="en-US" sz="2400" dirty="0"/>
              <a:t> </a:t>
            </a:r>
            <a:r>
              <a:rPr lang="en-US" sz="2400" dirty="0" err="1"/>
              <a:t>iste’mol</a:t>
            </a:r>
            <a:r>
              <a:rPr lang="en-US" sz="2400" dirty="0"/>
              <a:t> </a:t>
            </a:r>
            <a:r>
              <a:rPr lang="en-US" sz="2400" dirty="0" err="1"/>
              <a:t>qilish</a:t>
            </a:r>
            <a:r>
              <a:rPr lang="en-US" sz="2400" dirty="0"/>
              <a:t> </a:t>
            </a:r>
            <a:r>
              <a:rPr lang="en-US" sz="2400" dirty="0" err="1"/>
              <a:t>lozim</a:t>
            </a:r>
            <a:r>
              <a:rPr lang="en-US" sz="24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3-Trimester (7-9 oy)</a:t>
            </a:r>
          </a:p>
          <a:p>
            <a:pPr>
              <a:lnSpc>
                <a:spcPct val="100000"/>
              </a:lnSpc>
            </a:pPr>
            <a:r>
              <a:rPr lang="ru-RU" sz="2400" dirty="0"/>
              <a:t>🔹 </a:t>
            </a:r>
            <a:r>
              <a:rPr lang="en-US" sz="2400" dirty="0"/>
              <a:t>Protein </a:t>
            </a:r>
            <a:r>
              <a:rPr lang="en-US" sz="2400" dirty="0" err="1"/>
              <a:t>va</a:t>
            </a:r>
            <a:r>
              <a:rPr lang="en-US" sz="2400" dirty="0"/>
              <a:t> omega-3 </a:t>
            </a:r>
            <a:r>
              <a:rPr lang="en-US" sz="2400" dirty="0" err="1"/>
              <a:t>yog</a:t>
            </a:r>
            <a:r>
              <a:rPr lang="en-US" sz="2400" dirty="0"/>
              <a:t>‘ </a:t>
            </a:r>
            <a:r>
              <a:rPr lang="en-US" sz="2400" dirty="0" err="1"/>
              <a:t>kislotalariga</a:t>
            </a:r>
            <a:r>
              <a:rPr lang="en-US" sz="2400" dirty="0"/>
              <a:t> </a:t>
            </a:r>
            <a:r>
              <a:rPr lang="en-US" sz="2400" dirty="0" err="1"/>
              <a:t>e’tibor</a:t>
            </a:r>
            <a:r>
              <a:rPr lang="en-US" sz="2400" dirty="0"/>
              <a:t> </a:t>
            </a:r>
            <a:r>
              <a:rPr lang="en-US" sz="2400" dirty="0" err="1"/>
              <a:t>qaratish</a:t>
            </a:r>
            <a:r>
              <a:rPr lang="en-US" sz="2400" dirty="0"/>
              <a:t> </a:t>
            </a:r>
            <a:r>
              <a:rPr lang="en-US" sz="2400" dirty="0" err="1"/>
              <a:t>lozim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ru-RU" sz="2400" dirty="0"/>
              <a:t>🔹 </a:t>
            </a:r>
            <a:r>
              <a:rPr lang="en-US" sz="2400" dirty="0" err="1"/>
              <a:t>Shishlarning</a:t>
            </a:r>
            <a:r>
              <a:rPr lang="en-US" sz="2400" dirty="0"/>
              <a:t> </a:t>
            </a:r>
            <a:r>
              <a:rPr lang="en-US" sz="2400" dirty="0" err="1"/>
              <a:t>oldini</a:t>
            </a:r>
            <a:r>
              <a:rPr lang="en-US" sz="2400" dirty="0"/>
              <a:t> </a:t>
            </a:r>
            <a:r>
              <a:rPr lang="en-US" sz="2400" dirty="0" err="1"/>
              <a:t>olish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tuzni</a:t>
            </a:r>
            <a:r>
              <a:rPr lang="en-US" sz="2400" dirty="0"/>
              <a:t> </a:t>
            </a:r>
            <a:r>
              <a:rPr lang="en-US" sz="2400" dirty="0" err="1"/>
              <a:t>kamaytirish</a:t>
            </a:r>
            <a:r>
              <a:rPr lang="en-US" sz="2400" dirty="0"/>
              <a:t> </a:t>
            </a:r>
            <a:r>
              <a:rPr lang="en-US" sz="2400" dirty="0" err="1"/>
              <a:t>kerak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ru-RU" sz="2400" dirty="0"/>
              <a:t>🔹 </a:t>
            </a:r>
            <a:r>
              <a:rPr lang="en-US" sz="2400" dirty="0" err="1"/>
              <a:t>Organizmni</a:t>
            </a:r>
            <a:r>
              <a:rPr lang="en-US" sz="2400" dirty="0"/>
              <a:t> </a:t>
            </a:r>
            <a:r>
              <a:rPr lang="en-US" sz="2400" dirty="0" err="1"/>
              <a:t>tug‘ruqqa</a:t>
            </a:r>
            <a:r>
              <a:rPr lang="en-US" sz="2400" dirty="0"/>
              <a:t> </a:t>
            </a:r>
            <a:r>
              <a:rPr lang="en-US" sz="2400" dirty="0" err="1"/>
              <a:t>tayyorlash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ko‘proq</a:t>
            </a:r>
            <a:r>
              <a:rPr lang="en-US" sz="2400" dirty="0"/>
              <a:t> </a:t>
            </a:r>
            <a:r>
              <a:rPr lang="en-US" sz="2400" dirty="0" err="1"/>
              <a:t>sabzavot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tolali</a:t>
            </a:r>
            <a:r>
              <a:rPr lang="en-US" sz="2400" dirty="0"/>
              <a:t> </a:t>
            </a:r>
            <a:r>
              <a:rPr lang="en-US" sz="2400" dirty="0" err="1"/>
              <a:t>mahsulotlar</a:t>
            </a:r>
            <a:r>
              <a:rPr lang="en-US" sz="2400" dirty="0"/>
              <a:t> </a:t>
            </a:r>
            <a:r>
              <a:rPr lang="en-US" sz="2400" dirty="0" err="1"/>
              <a:t>yeyish</a:t>
            </a:r>
            <a:r>
              <a:rPr lang="en-US" sz="2400" dirty="0"/>
              <a:t> </a:t>
            </a:r>
            <a:r>
              <a:rPr lang="en-US" sz="2400" dirty="0" err="1"/>
              <a:t>tavsiya</a:t>
            </a:r>
            <a:r>
              <a:rPr lang="en-US" sz="2400" dirty="0"/>
              <a:t> </a:t>
            </a:r>
            <a:r>
              <a:rPr lang="en-US" sz="2400" dirty="0" err="1"/>
              <a:t>etiladi</a:t>
            </a:r>
            <a:r>
              <a:rPr lang="en-US" sz="2400" dirty="0"/>
              <a:t>.</a:t>
            </a:r>
          </a:p>
          <a:p>
            <a:pPr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68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755B36-BE8A-43F2-A5E6-D7CCCF25D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Qaysi</a:t>
            </a:r>
            <a:r>
              <a:rPr lang="en-US" b="1" dirty="0"/>
              <a:t> </a:t>
            </a:r>
            <a:r>
              <a:rPr lang="en-US" b="1" dirty="0" err="1"/>
              <a:t>mahsulotlardan</a:t>
            </a:r>
            <a:r>
              <a:rPr lang="en-US" b="1" dirty="0"/>
              <a:t> </a:t>
            </a:r>
            <a:r>
              <a:rPr lang="en-US" b="1" dirty="0" err="1"/>
              <a:t>saqlanish</a:t>
            </a:r>
            <a:r>
              <a:rPr lang="en-US" b="1" dirty="0"/>
              <a:t> </a:t>
            </a:r>
            <a:r>
              <a:rPr lang="en-US" b="1" dirty="0" err="1"/>
              <a:t>kerak</a:t>
            </a:r>
            <a:r>
              <a:rPr lang="en-US" b="1" dirty="0"/>
              <a:t>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3CF402-0755-46A7-AD7F-7806630E1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Qaysi</a:t>
            </a:r>
            <a:r>
              <a:rPr lang="en-US" b="1" dirty="0"/>
              <a:t> </a:t>
            </a:r>
            <a:r>
              <a:rPr lang="en-US" b="1" dirty="0" err="1"/>
              <a:t>mahsulotlardan</a:t>
            </a:r>
            <a:r>
              <a:rPr lang="en-US" b="1" dirty="0"/>
              <a:t> </a:t>
            </a:r>
            <a:r>
              <a:rPr lang="en-US" b="1" dirty="0" err="1"/>
              <a:t>saqlanish</a:t>
            </a:r>
            <a:r>
              <a:rPr lang="en-US" b="1" dirty="0"/>
              <a:t> </a:t>
            </a:r>
            <a:r>
              <a:rPr lang="en-US" b="1" dirty="0" err="1"/>
              <a:t>kerak</a:t>
            </a:r>
            <a:r>
              <a:rPr lang="en-US" b="1" dirty="0"/>
              <a:t>?</a:t>
            </a:r>
          </a:p>
          <a:p>
            <a:r>
              <a:rPr lang="ru-RU" dirty="0"/>
              <a:t>🚫 </a:t>
            </a:r>
            <a:r>
              <a:rPr lang="en-US" b="1" dirty="0" err="1"/>
              <a:t>Spirtli</a:t>
            </a:r>
            <a:r>
              <a:rPr lang="en-US" b="1" dirty="0"/>
              <a:t> </a:t>
            </a:r>
            <a:r>
              <a:rPr lang="en-US" b="1" dirty="0" err="1"/>
              <a:t>ichimliklar</a:t>
            </a:r>
            <a:r>
              <a:rPr lang="en-US" dirty="0"/>
              <a:t> – </a:t>
            </a:r>
            <a:r>
              <a:rPr lang="en-US" dirty="0" err="1"/>
              <a:t>homilaga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yetkazishi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🚫 </a:t>
            </a:r>
            <a:r>
              <a:rPr lang="en-US" b="1" dirty="0" err="1"/>
              <a:t>Kofein</a:t>
            </a:r>
            <a:r>
              <a:rPr lang="en-US" b="1" dirty="0"/>
              <a:t> (</a:t>
            </a:r>
            <a:r>
              <a:rPr lang="en-US" b="1" dirty="0" err="1"/>
              <a:t>qahva</a:t>
            </a:r>
            <a:r>
              <a:rPr lang="en-US" b="1" dirty="0"/>
              <a:t>, </a:t>
            </a:r>
            <a:r>
              <a:rPr lang="en-US" b="1" dirty="0" err="1"/>
              <a:t>quvvatlantiruvchi</a:t>
            </a:r>
            <a:r>
              <a:rPr lang="en-US" b="1" dirty="0"/>
              <a:t> </a:t>
            </a:r>
            <a:r>
              <a:rPr lang="en-US" b="1" dirty="0" err="1"/>
              <a:t>ichimliklar</a:t>
            </a:r>
            <a:r>
              <a:rPr lang="en-US" b="1" dirty="0"/>
              <a:t>)</a:t>
            </a:r>
            <a:r>
              <a:rPr lang="en-US" dirty="0"/>
              <a:t> – </a:t>
            </a:r>
            <a:r>
              <a:rPr lang="en-US" dirty="0" err="1"/>
              <a:t>yurak</a:t>
            </a:r>
            <a:r>
              <a:rPr lang="en-US" dirty="0"/>
              <a:t> </a:t>
            </a:r>
            <a:r>
              <a:rPr lang="en-US" dirty="0" err="1"/>
              <a:t>urishini</a:t>
            </a:r>
            <a:r>
              <a:rPr lang="en-US" dirty="0"/>
              <a:t> </a:t>
            </a:r>
            <a:r>
              <a:rPr lang="en-US" dirty="0" err="1"/>
              <a:t>tezlashtirishi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🚫 </a:t>
            </a:r>
            <a:r>
              <a:rPr lang="en-US" b="1" dirty="0" err="1"/>
              <a:t>Xom</a:t>
            </a:r>
            <a:r>
              <a:rPr lang="en-US" b="1" dirty="0"/>
              <a:t> </a:t>
            </a:r>
            <a:r>
              <a:rPr lang="en-US" b="1" dirty="0" err="1"/>
              <a:t>go‘sht</a:t>
            </a:r>
            <a:r>
              <a:rPr lang="en-US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baliq</a:t>
            </a:r>
            <a:r>
              <a:rPr lang="en-US" b="1" dirty="0"/>
              <a:t> (sushi, </a:t>
            </a:r>
            <a:r>
              <a:rPr lang="en-US" b="1" dirty="0" err="1"/>
              <a:t>steyk</a:t>
            </a:r>
            <a:r>
              <a:rPr lang="en-US" b="1" dirty="0"/>
              <a:t>)</a:t>
            </a:r>
            <a:r>
              <a:rPr lang="en-US" dirty="0"/>
              <a:t> – </a:t>
            </a:r>
            <a:r>
              <a:rPr lang="en-US" dirty="0" err="1"/>
              <a:t>bakteriyalar</a:t>
            </a:r>
            <a:r>
              <a:rPr lang="en-US" dirty="0"/>
              <a:t> </a:t>
            </a:r>
            <a:r>
              <a:rPr lang="en-US" dirty="0" err="1"/>
              <a:t>xavfi</a:t>
            </a:r>
            <a:r>
              <a:rPr lang="en-US" dirty="0"/>
              <a:t> bor.</a:t>
            </a:r>
            <a:br>
              <a:rPr lang="en-US" dirty="0"/>
            </a:br>
            <a:r>
              <a:rPr lang="ru-RU" dirty="0"/>
              <a:t>🚫 </a:t>
            </a:r>
            <a:r>
              <a:rPr lang="en-US" b="1" dirty="0" err="1"/>
              <a:t>Ko‘p</a:t>
            </a:r>
            <a:r>
              <a:rPr lang="en-US" b="1" dirty="0"/>
              <a:t> </a:t>
            </a:r>
            <a:r>
              <a:rPr lang="en-US" b="1" dirty="0" err="1"/>
              <a:t>gazli</a:t>
            </a:r>
            <a:r>
              <a:rPr lang="en-US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shirin</a:t>
            </a:r>
            <a:r>
              <a:rPr lang="en-US" b="1" dirty="0"/>
              <a:t> </a:t>
            </a:r>
            <a:r>
              <a:rPr lang="en-US" b="1" dirty="0" err="1"/>
              <a:t>ichimliklar</a:t>
            </a:r>
            <a:r>
              <a:rPr lang="en-US" dirty="0"/>
              <a:t> – </a:t>
            </a:r>
            <a:r>
              <a:rPr lang="en-US" dirty="0" err="1"/>
              <a:t>organizmni</a:t>
            </a:r>
            <a:r>
              <a:rPr lang="en-US" dirty="0"/>
              <a:t> </a:t>
            </a:r>
            <a:r>
              <a:rPr lang="en-US" dirty="0" err="1"/>
              <a:t>suvsizlantirishi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🚫 </a:t>
            </a:r>
            <a:r>
              <a:rPr lang="en-US" b="1" dirty="0" err="1"/>
              <a:t>Tuz</a:t>
            </a:r>
            <a:r>
              <a:rPr lang="en-US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shakar</a:t>
            </a:r>
            <a:r>
              <a:rPr lang="en-US" b="1" dirty="0"/>
              <a:t> </a:t>
            </a:r>
            <a:r>
              <a:rPr lang="en-US" b="1" dirty="0" err="1"/>
              <a:t>me’yordan</a:t>
            </a:r>
            <a:r>
              <a:rPr lang="en-US" b="1" dirty="0"/>
              <a:t> </a:t>
            </a:r>
            <a:r>
              <a:rPr lang="en-US" b="1" dirty="0" err="1"/>
              <a:t>ortiq</a:t>
            </a:r>
            <a:r>
              <a:rPr lang="en-US" b="1" dirty="0"/>
              <a:t> </a:t>
            </a:r>
            <a:r>
              <a:rPr lang="en-US" b="1" dirty="0" err="1"/>
              <a:t>bo‘lsa</a:t>
            </a:r>
            <a:r>
              <a:rPr lang="en-US" dirty="0"/>
              <a:t> – shish </a:t>
            </a:r>
            <a:r>
              <a:rPr lang="en-US" dirty="0" err="1"/>
              <a:t>paydo</a:t>
            </a:r>
            <a:r>
              <a:rPr lang="en-US" dirty="0"/>
              <a:t>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qandli</a:t>
            </a:r>
            <a:r>
              <a:rPr lang="en-US" dirty="0"/>
              <a:t> </a:t>
            </a:r>
            <a:r>
              <a:rPr lang="en-US" dirty="0" err="1"/>
              <a:t>diabet</a:t>
            </a:r>
            <a:r>
              <a:rPr lang="en-US" dirty="0"/>
              <a:t> </a:t>
            </a:r>
            <a:r>
              <a:rPr lang="en-US" dirty="0" err="1"/>
              <a:t>xavfi</a:t>
            </a:r>
            <a:r>
              <a:rPr lang="en-US" dirty="0"/>
              <a:t> </a:t>
            </a:r>
            <a:r>
              <a:rPr lang="en-US" dirty="0" err="1"/>
              <a:t>ortadi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573834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89</TotalTime>
  <Words>954</Words>
  <Application>Microsoft Office PowerPoint</Application>
  <PresentationFormat>Широкоэкранный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Берлин</vt:lpstr>
      <vt:lpstr>Презентация PowerPoint</vt:lpstr>
      <vt:lpstr>Mavzu: Homiladorlarda ovqatlanish</vt:lpstr>
      <vt:lpstr>Reja</vt:lpstr>
      <vt:lpstr>Homiladorlikda to‘g‘ri ovqatlanish bo‘yicha asosiy qoidalar</vt:lpstr>
      <vt:lpstr>Презентация PowerPoint</vt:lpstr>
      <vt:lpstr>Homiladorlikda zaruriy ozuqaviy moddalar va mahsulotlar</vt:lpstr>
      <vt:lpstr>Homiladorlikning turli bosqichlarida ovqatlanish</vt:lpstr>
      <vt:lpstr>Презентация PowerPoint</vt:lpstr>
      <vt:lpstr>Qaysi mahsulotlardan saqlanish kerak?</vt:lpstr>
      <vt:lpstr>Homiladorlikda ovqatlanish bo‘yicha maslahatlar</vt:lpstr>
      <vt:lpstr>Homiladorlarda ovqatlanish bo‘yicha xulosa</vt:lpstr>
      <vt:lpstr>Homiladorlarda ovqatlanish bo‘yicha foydalanilgan adabiyotlar ro‘yxati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Sanjar aka</dc:creator>
  <cp:lastModifiedBy>User</cp:lastModifiedBy>
  <cp:revision>11</cp:revision>
  <dcterms:created xsi:type="dcterms:W3CDTF">2025-03-11T07:12:37Z</dcterms:created>
  <dcterms:modified xsi:type="dcterms:W3CDTF">2026-05-18T05:04:56Z</dcterms:modified>
</cp:coreProperties>
</file>