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43D"/>
    <a:srgbClr val="DEF1EF"/>
    <a:srgbClr val="97C54B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48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320" y="1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" TargetMode="External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" TargetMode="External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9C825F-AAE9-4388-9E5D-44CD2DF9F2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5" y="0"/>
            <a:ext cx="6627939" cy="1518767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039D7D-9754-4A0F-BC09-70DF84ADD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911" y="1661373"/>
            <a:ext cx="5903089" cy="761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2072C2-AEB8-4A11-B5E6-0A0042067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905CEE2-44D1-4C01-BD46-E6EDC2585EF5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06507C-1F74-4516-9A16-92B8D09C6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E10741-3173-4BCE-816D-9218FC4FD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C8344F2-3142-48E6-9654-71CE769E45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99794AB-AB59-4675-870A-95D7F6AE3DF6}"/>
              </a:ext>
            </a:extLst>
          </p:cNvPr>
          <p:cNvSpPr/>
          <p:nvPr userDrawn="1"/>
        </p:nvSpPr>
        <p:spPr>
          <a:xfrm rot="16200000">
            <a:off x="13647006" y="1690688"/>
            <a:ext cx="2482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presentation-creation.ru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137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721B87-45E8-4637-81F2-629EA8EAD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AABDCCE-2E1C-4289-B99C-E14C2D0E5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D43478-9103-42B3-8D35-E230F5ADB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CEE2-44D1-4C01-BD46-E6EDC2585EF5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6C88E2-1ED8-42D4-87A4-0D452D9E5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E3A690-63FE-4DAB-8693-9DCBB607D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44F2-3142-48E6-9654-71CE769E4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82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84312C3-05C0-41CE-B973-2B7516AC23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1C9251F-BE0A-482A-A476-4BC35D9D2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B548D7-6A91-4AB7-AF3C-593AEE497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CEE2-44D1-4C01-BD46-E6EDC2585EF5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A06FFA-E3E1-4075-96AB-4A3FF54AE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FFC261-351E-45A2-A881-72F4FE8B7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44F2-3142-48E6-9654-71CE769E4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91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55440B-8AB2-4AFF-9551-4526C992F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397913"/>
            <a:ext cx="9031726" cy="118537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413119-03FA-4BDA-8647-1B3E342BD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691640"/>
            <a:ext cx="9031726" cy="455868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71B780-90DA-4BCC-A4A2-AB6AF543F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905CEE2-44D1-4C01-BD46-E6EDC2585EF5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43545A-1E5D-41C3-B379-CA2672D19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D1D5A8-BA87-48AB-B725-AB9CF5ED8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C8344F2-3142-48E6-9654-71CE769E45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47E1F17-2AD0-48DF-833D-A5B3633EF3BD}"/>
              </a:ext>
            </a:extLst>
          </p:cNvPr>
          <p:cNvSpPr/>
          <p:nvPr userDrawn="1"/>
        </p:nvSpPr>
        <p:spPr>
          <a:xfrm rot="16200000">
            <a:off x="13647006" y="1690688"/>
            <a:ext cx="2482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presentation-creation.ru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015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55E446-0703-48EF-BB6F-F2B4732E8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33ABA3-7BCE-4665-87C5-EB7317E3A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FCD47D-A0D4-40BE-AD70-DB41CC99B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CEE2-44D1-4C01-BD46-E6EDC2585EF5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239AD0-9E7A-4AE1-BD65-633479276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06752B-73D0-430E-9448-9D402F44C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44F2-3142-48E6-9654-71CE769E4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68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5CBE43-BAFD-401E-8208-234129E27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80FD30-F06A-44AF-8F46-0ABEFD004F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2B8EA19-8DB8-4B1D-89DE-6179D8A01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D0C65B-6E26-4184-B12A-CAE6A7341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CEE2-44D1-4C01-BD46-E6EDC2585EF5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3FD0FD4-B13F-4B99-95B5-93821142D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E94E15-549A-45D9-BD1E-1EAFAF0E0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44F2-3142-48E6-9654-71CE769E4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23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DA53B-D74A-401A-A1AF-3DCC549D0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21958B-EE5C-4CEF-AD82-C04B379D0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A4CD889-0FC4-4D82-9155-15CEE29B2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7917133-E168-41AD-BDDF-59945BB98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6C95F17-366E-41B9-B578-FBAE69C96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1C936FD-B8B7-4F01-A815-ACBCFC2EE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CEE2-44D1-4C01-BD46-E6EDC2585EF5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2BEF883-1D1E-4D40-AD93-0EA9B8476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A9D5491-75DC-486C-92B0-758831EE7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44F2-3142-48E6-9654-71CE769E4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75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E33FD8-5444-43C7-A061-8CDF2B97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4AC91DB-E5E8-4480-A65C-A9414BC2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CEE2-44D1-4C01-BD46-E6EDC2585EF5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385D0D1-E2C3-42DA-9315-679D16DCA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593AED9-2CDB-4046-9953-CC3A3AFE8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44F2-3142-48E6-9654-71CE769E4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14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0A6D651-7F5B-43B3-BE8F-C25753001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CEE2-44D1-4C01-BD46-E6EDC2585EF5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394567F-BA76-47AF-86F8-274F2412C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92C0EFF-9992-428A-B187-ACBC7443D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44F2-3142-48E6-9654-71CE769E4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492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06F907-77D3-45DC-802B-06D07F80D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C46CDC-3712-4AE3-A3C7-5648358FD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5CAAE3-9B08-420C-BC1C-9EB2684BF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0B9994-4162-41A4-ADE5-4B15D468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CEE2-44D1-4C01-BD46-E6EDC2585EF5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1AC549-A89C-442D-B361-6DFA6B111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219D27-016F-4F11-A71E-DE547D925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44F2-3142-48E6-9654-71CE769E4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26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64E543-3629-498A-929A-523DCCEC1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8A69894-0214-490A-9BE4-F3D02CE9BE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656A7EC-2315-4BAF-A6B4-F677B0749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845ACA-2435-4467-8276-5A53EAFF7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5CEE2-44D1-4C01-BD46-E6EDC2585EF5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499485-1E98-469A-B1AF-A62CD107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CE8AA6A-DDB9-4135-9A43-613FF0BE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44F2-3142-48E6-9654-71CE769E4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992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presentation-creation.ru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C4F43-30CD-4196-9266-8C0504B14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EE96781-784A-4901-B46E-ADFAEBC1D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CE129B-7DDC-4CD3-96E6-FEF5FB3D8D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5CEE2-44D1-4C01-BD46-E6EDC2585EF5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F647F3-8D51-4CE5-8221-CE0FD1525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4B2CA1-25FB-4F56-87DB-0580A981E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344F2-3142-48E6-9654-71CE769E4527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hlinkClick r:id="rId13"/>
            <a:extLst>
              <a:ext uri="{FF2B5EF4-FFF2-40B4-BE49-F238E27FC236}">
                <a16:creationId xmlns:a16="http://schemas.microsoft.com/office/drawing/2014/main" id="{63EDA966-953B-4EDE-AB6D-20376AC3C0C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58584" y="-1519762"/>
            <a:ext cx="757762" cy="757762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E6D3EB9-8343-40EF-AF3F-E5CDE49D727D}"/>
              </a:ext>
            </a:extLst>
          </p:cNvPr>
          <p:cNvSpPr/>
          <p:nvPr userDrawn="1"/>
        </p:nvSpPr>
        <p:spPr>
          <a:xfrm rot="16200000">
            <a:off x="13647006" y="1690688"/>
            <a:ext cx="2482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E6E6E6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presentation-creation.ru</a:t>
            </a:r>
            <a:endParaRPr lang="ru-RU" dirty="0">
              <a:solidFill>
                <a:srgbClr val="E6E6E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05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3A28DC-B585-45FE-BA8A-63A2801E9C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Toshkent </a:t>
            </a:r>
            <a:r>
              <a:rPr lang="en-US" b="1" dirty="0" err="1"/>
              <a:t>davlat</a:t>
            </a:r>
            <a:r>
              <a:rPr lang="en-US" b="1" dirty="0"/>
              <a:t> </a:t>
            </a:r>
            <a:r>
              <a:rPr lang="en-US" b="1" dirty="0" err="1"/>
              <a:t>tibbiyot</a:t>
            </a:r>
            <a:r>
              <a:rPr lang="en-US" b="1" dirty="0"/>
              <a:t> </a:t>
            </a:r>
            <a:r>
              <a:rPr lang="en-US" b="1" dirty="0" err="1"/>
              <a:t>universiteti</a:t>
            </a:r>
            <a:endParaRPr lang="ru-RU" sz="4400" b="1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0D93B4B9-1757-429A-8F23-6D36E935D6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911" y="1753970"/>
            <a:ext cx="5903089" cy="421652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highlight>
                  <a:srgbClr val="008080"/>
                </a:highlight>
              </a:rPr>
              <a:t>Bolalar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highlight>
                  <a:srgbClr val="008080"/>
                </a:highlight>
              </a:rPr>
              <a:t>,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highlight>
                  <a:srgbClr val="008080"/>
                </a:highlight>
              </a:rPr>
              <a:t>o’smirlar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highlight>
                  <a:srgbClr val="008080"/>
                </a:highligh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highlight>
                  <a:srgbClr val="008080"/>
                </a:highlight>
              </a:rPr>
              <a:t>va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highlight>
                  <a:srgbClr val="008080"/>
                </a:highligh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highlight>
                  <a:srgbClr val="008080"/>
                </a:highlight>
              </a:rPr>
              <a:t>ovqatlanish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highlight>
                  <a:srgbClr val="008080"/>
                </a:highligh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highlight>
                  <a:srgbClr val="008080"/>
                </a:highlight>
              </a:rPr>
              <a:t>gigiyenasi</a:t>
            </a:r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  <a:highlight>
                  <a:srgbClr val="008080"/>
                </a:highlight>
              </a:rPr>
              <a:t> </a:t>
            </a:r>
            <a:r>
              <a:rPr lang="en-US" dirty="0" err="1">
                <a:solidFill>
                  <a:schemeClr val="bg1">
                    <a:lumMod val="95000"/>
                    <a:lumOff val="5000"/>
                  </a:schemeClr>
                </a:solidFill>
                <a:highlight>
                  <a:srgbClr val="008080"/>
                </a:highlight>
              </a:rPr>
              <a:t>kafedrasi</a:t>
            </a:r>
            <a:endParaRPr lang="en-US" u="sng" dirty="0">
              <a:solidFill>
                <a:schemeClr val="bg1">
                  <a:lumMod val="95000"/>
                  <a:lumOff val="5000"/>
                </a:schemeClr>
              </a:solidFill>
              <a:highlight>
                <a:srgbClr val="008080"/>
              </a:highlight>
            </a:endParaRPr>
          </a:p>
          <a:p>
            <a:endParaRPr lang="en-US" u="sng" dirty="0"/>
          </a:p>
          <a:p>
            <a:r>
              <a:rPr lang="en-US" u="sng" dirty="0" err="1"/>
              <a:t>Mavzu</a:t>
            </a:r>
            <a:r>
              <a:rPr lang="en-US" u="sng" dirty="0"/>
              <a:t>: </a:t>
            </a:r>
            <a:r>
              <a:rPr lang="en-US" dirty="0" err="1"/>
              <a:t>Biologik</a:t>
            </a:r>
            <a:r>
              <a:rPr lang="en-US" dirty="0"/>
              <a:t> </a:t>
            </a:r>
            <a:r>
              <a:rPr lang="en-US" dirty="0" err="1"/>
              <a:t>faol</a:t>
            </a:r>
            <a:r>
              <a:rPr lang="en-US" dirty="0"/>
              <a:t> </a:t>
            </a:r>
            <a:r>
              <a:rPr lang="en-US" dirty="0" err="1"/>
              <a:t>qo‘shimchalar</a:t>
            </a:r>
            <a:r>
              <a:rPr lang="en-US" dirty="0"/>
              <a:t>, </a:t>
            </a:r>
            <a:r>
              <a:rPr lang="en-US" dirty="0" err="1"/>
              <a:t>ularning</a:t>
            </a:r>
            <a:r>
              <a:rPr lang="en-US" dirty="0"/>
              <a:t> </a:t>
            </a:r>
            <a:r>
              <a:rPr lang="en-US" dirty="0" err="1"/>
              <a:t>klassifikatsiyasi</a:t>
            </a:r>
            <a:r>
              <a:rPr lang="en-US" dirty="0"/>
              <a:t>, </a:t>
            </a:r>
            <a:r>
              <a:rPr lang="en-US" dirty="0" err="1"/>
              <a:t>turlari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inson</a:t>
            </a:r>
            <a:r>
              <a:rPr lang="en-US" dirty="0"/>
              <a:t> </a:t>
            </a:r>
            <a:r>
              <a:rPr lang="en-US" dirty="0" err="1"/>
              <a:t>salomatligiga</a:t>
            </a:r>
            <a:r>
              <a:rPr lang="en-US" dirty="0"/>
              <a:t> </a:t>
            </a:r>
            <a:r>
              <a:rPr lang="en-US" dirty="0" err="1"/>
              <a:t>ta’siri</a:t>
            </a:r>
            <a:r>
              <a:rPr lang="en-US" dirty="0"/>
              <a:t>.</a:t>
            </a:r>
          </a:p>
          <a:p>
            <a:endParaRPr lang="en-US" u="sng" dirty="0"/>
          </a:p>
        </p:txBody>
      </p:sp>
      <p:pic>
        <p:nvPicPr>
          <p:cNvPr id="4" name="Рисунок 3" descr="Сервировка стола">
            <a:extLst>
              <a:ext uri="{FF2B5EF4-FFF2-40B4-BE49-F238E27FC236}">
                <a16:creationId xmlns:a16="http://schemas.microsoft.com/office/drawing/2014/main" id="{7BA4DD16-6DFB-4E8E-8912-4B095CE3B9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2911" y="4703585"/>
            <a:ext cx="1942618" cy="194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06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17E73F2-A598-D8B0-9099-E6C45171A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b="1" dirty="0" err="1">
                <a:solidFill>
                  <a:srgbClr val="10243D"/>
                </a:solidFill>
              </a:rPr>
              <a:t>Biologik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faol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qo'shimchalar</a:t>
            </a:r>
            <a:br>
              <a:rPr lang="en-US" b="1" dirty="0">
                <a:solidFill>
                  <a:srgbClr val="10243D"/>
                </a:solidFill>
              </a:rPr>
            </a:br>
            <a:r>
              <a:rPr lang="en-US" b="1" dirty="0" err="1">
                <a:solidFill>
                  <a:srgbClr val="10243D"/>
                </a:solidFill>
              </a:rPr>
              <a:t>Biologik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faol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ozuqaviy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qo’shimchalar</a:t>
            </a:r>
            <a:r>
              <a:rPr lang="en-US" b="1" dirty="0">
                <a:solidFill>
                  <a:srgbClr val="10243D"/>
                </a:solidFill>
              </a:rPr>
              <a:t> – </a:t>
            </a:r>
            <a:r>
              <a:rPr lang="en-US" b="1" dirty="0" err="1">
                <a:solidFill>
                  <a:srgbClr val="10243D"/>
                </a:solidFill>
              </a:rPr>
              <a:t>bu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nima</a:t>
            </a:r>
            <a:r>
              <a:rPr lang="en-US" b="1" dirty="0">
                <a:solidFill>
                  <a:srgbClr val="10243D"/>
                </a:solidFill>
              </a:rPr>
              <a:t>?</a:t>
            </a:r>
            <a:br>
              <a:rPr lang="en-US" b="1" dirty="0">
                <a:solidFill>
                  <a:srgbClr val="10243D"/>
                </a:solidFill>
              </a:rPr>
            </a:br>
            <a:br>
              <a:rPr lang="en-US" b="1" dirty="0">
                <a:solidFill>
                  <a:srgbClr val="10243D"/>
                </a:solidFill>
              </a:rPr>
            </a:br>
            <a:r>
              <a:rPr lang="en-US" b="1" dirty="0" err="1">
                <a:solidFill>
                  <a:srgbClr val="10243D"/>
                </a:solidFill>
              </a:rPr>
              <a:t>Balansli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ovqatlanish</a:t>
            </a:r>
            <a:r>
              <a:rPr lang="en-US" b="1" dirty="0">
                <a:solidFill>
                  <a:srgbClr val="10243D"/>
                </a:solidFill>
              </a:rPr>
              <a:t> – </a:t>
            </a:r>
            <a:r>
              <a:rPr lang="en-US" b="1" dirty="0" err="1">
                <a:solidFill>
                  <a:srgbClr val="10243D"/>
                </a:solidFill>
              </a:rPr>
              <a:t>sog’lig’imizning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asosidir</a:t>
            </a:r>
            <a:r>
              <a:rPr lang="en-US" b="1" dirty="0">
                <a:solidFill>
                  <a:srgbClr val="10243D"/>
                </a:solidFill>
              </a:rPr>
              <a:t>. </a:t>
            </a:r>
            <a:r>
              <a:rPr lang="en-US" b="1" dirty="0" err="1">
                <a:solidFill>
                  <a:srgbClr val="10243D"/>
                </a:solidFill>
              </a:rPr>
              <a:t>Biologik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faol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ozuqaviy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qo’shimchalar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sizning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parhezingiz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me’yorida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bo’lishini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ta’minlash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uchun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lozim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bo’lgan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birikmalar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majmuidir</a:t>
            </a:r>
            <a:r>
              <a:rPr lang="en-US" b="1" dirty="0">
                <a:solidFill>
                  <a:srgbClr val="10243D"/>
                </a:solidFill>
              </a:rPr>
              <a:t>.</a:t>
            </a:r>
          </a:p>
          <a:p>
            <a:r>
              <a:rPr lang="en-US" b="1" dirty="0" err="1">
                <a:solidFill>
                  <a:srgbClr val="10243D"/>
                </a:solidFill>
              </a:rPr>
              <a:t>Biofaol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ozuqaviy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qo’shimchalar</a:t>
            </a:r>
            <a:r>
              <a:rPr lang="en-US" b="1" dirty="0">
                <a:solidFill>
                  <a:srgbClr val="10243D"/>
                </a:solidFill>
              </a:rPr>
              <a:t>, </a:t>
            </a:r>
            <a:r>
              <a:rPr lang="en-US" b="1" dirty="0" err="1">
                <a:solidFill>
                  <a:srgbClr val="10243D"/>
                </a:solidFill>
              </a:rPr>
              <a:t>bular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dorivor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preparatlar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sirasiga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kirmaydi</a:t>
            </a:r>
            <a:r>
              <a:rPr lang="en-US" b="1" dirty="0">
                <a:solidFill>
                  <a:srgbClr val="10243D"/>
                </a:solidFill>
              </a:rPr>
              <a:t>. Ular </a:t>
            </a:r>
            <a:r>
              <a:rPr lang="en-US" b="1" dirty="0" err="1">
                <a:solidFill>
                  <a:srgbClr val="10243D"/>
                </a:solidFill>
              </a:rPr>
              <a:t>o’simlik</a:t>
            </a:r>
            <a:r>
              <a:rPr lang="en-US" b="1" dirty="0">
                <a:solidFill>
                  <a:srgbClr val="10243D"/>
                </a:solidFill>
              </a:rPr>
              <a:t>, </a:t>
            </a:r>
            <a:r>
              <a:rPr lang="en-US" b="1" dirty="0" err="1">
                <a:solidFill>
                  <a:srgbClr val="10243D"/>
                </a:solidFill>
              </a:rPr>
              <a:t>hayvonot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yoki</a:t>
            </a:r>
            <a:r>
              <a:rPr lang="en-US" b="1" dirty="0">
                <a:solidFill>
                  <a:srgbClr val="10243D"/>
                </a:solidFill>
              </a:rPr>
              <a:t> mineral </a:t>
            </a:r>
            <a:r>
              <a:rPr lang="en-US" b="1" dirty="0" err="1">
                <a:solidFill>
                  <a:srgbClr val="10243D"/>
                </a:solidFill>
              </a:rPr>
              <a:t>xom-ashyolardan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olinadigan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tabiiy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moddalar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hisoblanadi</a:t>
            </a:r>
            <a:r>
              <a:rPr lang="en-US" b="1" dirty="0">
                <a:solidFill>
                  <a:srgbClr val="10243D"/>
                </a:solidFill>
              </a:rPr>
              <a:t>, </a:t>
            </a:r>
            <a:r>
              <a:rPr lang="en-US" b="1" dirty="0" err="1">
                <a:solidFill>
                  <a:srgbClr val="10243D"/>
                </a:solidFill>
              </a:rPr>
              <a:t>shuningdek</a:t>
            </a:r>
            <a:r>
              <a:rPr lang="en-US" b="1" dirty="0">
                <a:solidFill>
                  <a:srgbClr val="10243D"/>
                </a:solidFill>
              </a:rPr>
              <a:t>, </a:t>
            </a:r>
            <a:r>
              <a:rPr lang="en-US" b="1" dirty="0" err="1">
                <a:solidFill>
                  <a:srgbClr val="10243D"/>
                </a:solidFill>
              </a:rPr>
              <a:t>kimyoviy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yoki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ba’zi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hollarda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mikrobiologik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sintez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orqali</a:t>
            </a:r>
            <a:r>
              <a:rPr lang="en-US" b="1" dirty="0">
                <a:solidFill>
                  <a:srgbClr val="10243D"/>
                </a:solidFill>
              </a:rPr>
              <a:t> ham </a:t>
            </a:r>
            <a:r>
              <a:rPr lang="en-US" b="1" dirty="0" err="1">
                <a:solidFill>
                  <a:srgbClr val="10243D"/>
                </a:solidFill>
              </a:rPr>
              <a:t>qo’lga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kiritilishi</a:t>
            </a:r>
            <a:r>
              <a:rPr lang="en-US" b="1" dirty="0">
                <a:solidFill>
                  <a:srgbClr val="10243D"/>
                </a:solidFill>
              </a:rPr>
              <a:t> </a:t>
            </a:r>
            <a:r>
              <a:rPr lang="en-US" b="1" dirty="0" err="1">
                <a:solidFill>
                  <a:srgbClr val="10243D"/>
                </a:solidFill>
              </a:rPr>
              <a:t>mumkin</a:t>
            </a:r>
            <a:r>
              <a:rPr lang="en-US" b="1" dirty="0">
                <a:solidFill>
                  <a:srgbClr val="10243D"/>
                </a:solidFill>
              </a:rPr>
              <a:t>.</a:t>
            </a:r>
            <a:br>
              <a:rPr lang="en-US" b="1" dirty="0">
                <a:solidFill>
                  <a:srgbClr val="10243D"/>
                </a:solidFill>
              </a:rPr>
            </a:br>
            <a:endParaRPr lang="ru-RU" b="1" dirty="0">
              <a:solidFill>
                <a:srgbClr val="10243D"/>
              </a:solidFill>
            </a:endParaRPr>
          </a:p>
          <a:p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628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7052ACB-A227-BF31-089B-E749D915E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Biologik</a:t>
            </a:r>
            <a:r>
              <a:rPr lang="en-US" dirty="0"/>
              <a:t> </a:t>
            </a:r>
            <a:r>
              <a:rPr lang="en-US" dirty="0" err="1"/>
              <a:t>faol</a:t>
            </a:r>
            <a:r>
              <a:rPr lang="en-US" dirty="0"/>
              <a:t> </a:t>
            </a:r>
            <a:r>
              <a:rPr lang="en-US" dirty="0" err="1"/>
              <a:t>qo’shimchalar</a:t>
            </a:r>
            <a:r>
              <a:rPr lang="en-US" dirty="0"/>
              <a:t> </a:t>
            </a:r>
            <a:r>
              <a:rPr lang="en-US" dirty="0" err="1"/>
              <a:t>minerallar</a:t>
            </a:r>
            <a:r>
              <a:rPr lang="en-US" dirty="0"/>
              <a:t>, </a:t>
            </a:r>
            <a:r>
              <a:rPr lang="en-US" dirty="0" err="1"/>
              <a:t>vitaminlar</a:t>
            </a:r>
            <a:r>
              <a:rPr lang="en-US" dirty="0"/>
              <a:t>, </a:t>
            </a:r>
            <a:r>
              <a:rPr lang="en-US" dirty="0" err="1"/>
              <a:t>ozuqaviy</a:t>
            </a:r>
            <a:r>
              <a:rPr lang="en-US" dirty="0"/>
              <a:t> </a:t>
            </a:r>
            <a:r>
              <a:rPr lang="en-US" dirty="0" err="1"/>
              <a:t>tolalar</a:t>
            </a:r>
            <a:r>
              <a:rPr lang="en-US" dirty="0"/>
              <a:t>, </a:t>
            </a:r>
            <a:r>
              <a:rPr lang="en-US" dirty="0" err="1"/>
              <a:t>o’simlik</a:t>
            </a:r>
            <a:r>
              <a:rPr lang="en-US" dirty="0"/>
              <a:t> </a:t>
            </a:r>
            <a:r>
              <a:rPr lang="en-US" dirty="0" err="1"/>
              <a:t>ekstraktlari</a:t>
            </a:r>
            <a:r>
              <a:rPr lang="en-US" dirty="0"/>
              <a:t>, </a:t>
            </a:r>
            <a:r>
              <a:rPr lang="en-US" dirty="0" err="1"/>
              <a:t>to’yinmagan</a:t>
            </a:r>
            <a:r>
              <a:rPr lang="en-US" dirty="0"/>
              <a:t> </a:t>
            </a:r>
            <a:r>
              <a:rPr lang="en-US" dirty="0" err="1"/>
              <a:t>yog’li</a:t>
            </a:r>
            <a:r>
              <a:rPr lang="en-US" dirty="0"/>
              <a:t> </a:t>
            </a:r>
            <a:r>
              <a:rPr lang="en-US" dirty="0" err="1"/>
              <a:t>kislotalar</a:t>
            </a:r>
            <a:r>
              <a:rPr lang="en-US" dirty="0"/>
              <a:t>, </a:t>
            </a:r>
            <a:r>
              <a:rPr lang="en-US" dirty="0" err="1"/>
              <a:t>aminokislotalar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boshqalarni</a:t>
            </a:r>
            <a:r>
              <a:rPr lang="en-US" dirty="0"/>
              <a:t> </a:t>
            </a:r>
            <a:r>
              <a:rPr lang="en-US" dirty="0" err="1"/>
              <a:t>o’z</a:t>
            </a:r>
            <a:r>
              <a:rPr lang="en-US" dirty="0"/>
              <a:t> </a:t>
            </a:r>
            <a:r>
              <a:rPr lang="en-US" dirty="0" err="1"/>
              <a:t>ichiga</a:t>
            </a:r>
            <a:r>
              <a:rPr lang="en-US" dirty="0"/>
              <a:t> </a:t>
            </a:r>
            <a:r>
              <a:rPr lang="en-US" dirty="0" err="1"/>
              <a:t>olgan</a:t>
            </a:r>
            <a:r>
              <a:rPr lang="en-US" dirty="0"/>
              <a:t> </a:t>
            </a:r>
            <a:r>
              <a:rPr lang="en-US" dirty="0" err="1"/>
              <a:t>tabiiy</a:t>
            </a:r>
            <a:r>
              <a:rPr lang="en-US" dirty="0"/>
              <a:t> </a:t>
            </a:r>
            <a:r>
              <a:rPr lang="en-US" dirty="0" err="1"/>
              <a:t>komplekslardir</a:t>
            </a:r>
            <a:r>
              <a:rPr lang="en-US" dirty="0"/>
              <a:t>. Ular </a:t>
            </a:r>
            <a:r>
              <a:rPr lang="en-US" dirty="0" err="1"/>
              <a:t>ovqatlanishdagi</a:t>
            </a:r>
            <a:r>
              <a:rPr lang="en-US" dirty="0"/>
              <a:t> </a:t>
            </a:r>
            <a:r>
              <a:rPr lang="en-US" dirty="0" err="1"/>
              <a:t>kamchiliklarni</a:t>
            </a:r>
            <a:r>
              <a:rPr lang="en-US" dirty="0"/>
              <a:t> </a:t>
            </a:r>
            <a:r>
              <a:rPr lang="en-US" dirty="0" err="1"/>
              <a:t>bartaraf</a:t>
            </a:r>
            <a:r>
              <a:rPr lang="en-US" dirty="0"/>
              <a:t> </a:t>
            </a:r>
            <a:r>
              <a:rPr lang="en-US" dirty="0" err="1"/>
              <a:t>etib</a:t>
            </a:r>
            <a:r>
              <a:rPr lang="en-US" dirty="0"/>
              <a:t>, </a:t>
            </a:r>
            <a:r>
              <a:rPr lang="en-US" dirty="0" err="1"/>
              <a:t>sog’lom</a:t>
            </a:r>
            <a:r>
              <a:rPr lang="en-US" dirty="0"/>
              <a:t> </a:t>
            </a:r>
            <a:r>
              <a:rPr lang="en-US" dirty="0" err="1"/>
              <a:t>moddalarni</a:t>
            </a:r>
            <a:r>
              <a:rPr lang="en-US" dirty="0"/>
              <a:t> </a:t>
            </a:r>
            <a:r>
              <a:rPr lang="en-US" dirty="0" err="1"/>
              <a:t>o’zlashtirishini</a:t>
            </a:r>
            <a:r>
              <a:rPr lang="en-US" dirty="0"/>
              <a:t> </a:t>
            </a:r>
            <a:r>
              <a:rPr lang="en-US" dirty="0" err="1"/>
              <a:t>kuchaytiradi</a:t>
            </a:r>
            <a:r>
              <a:rPr lang="en-US" dirty="0"/>
              <a:t> </a:t>
            </a:r>
            <a:r>
              <a:rPr lang="en-US" dirty="0" err="1"/>
              <a:t>hamda</a:t>
            </a:r>
            <a:r>
              <a:rPr lang="en-US" dirty="0"/>
              <a:t> </a:t>
            </a:r>
            <a:r>
              <a:rPr lang="en-US" dirty="0" err="1"/>
              <a:t>tananing</a:t>
            </a:r>
            <a:r>
              <a:rPr lang="en-US" dirty="0"/>
              <a:t> </a:t>
            </a:r>
            <a:r>
              <a:rPr lang="en-US" dirty="0" err="1"/>
              <a:t>ichki</a:t>
            </a:r>
            <a:r>
              <a:rPr lang="en-US" dirty="0"/>
              <a:t> </a:t>
            </a:r>
            <a:r>
              <a:rPr lang="en-US" dirty="0" err="1"/>
              <a:t>quvvatini</a:t>
            </a:r>
            <a:r>
              <a:rPr lang="en-US" dirty="0"/>
              <a:t> </a:t>
            </a:r>
            <a:r>
              <a:rPr lang="en-US" dirty="0" err="1"/>
              <a:t>kuchaytirib</a:t>
            </a:r>
            <a:r>
              <a:rPr lang="en-US" dirty="0"/>
              <a:t>, </a:t>
            </a:r>
            <a:r>
              <a:rPr lang="en-US" dirty="0" err="1"/>
              <a:t>ko’plab</a:t>
            </a:r>
            <a:r>
              <a:rPr lang="en-US" dirty="0"/>
              <a:t> </a:t>
            </a:r>
            <a:r>
              <a:rPr lang="en-US" dirty="0" err="1"/>
              <a:t>kasalliklarning</a:t>
            </a:r>
            <a:r>
              <a:rPr lang="en-US" dirty="0"/>
              <a:t> </a:t>
            </a:r>
            <a:r>
              <a:rPr lang="en-US" dirty="0" err="1"/>
              <a:t>xavfini</a:t>
            </a:r>
            <a:r>
              <a:rPr lang="en-US" dirty="0"/>
              <a:t> </a:t>
            </a:r>
            <a:r>
              <a:rPr lang="en-US" dirty="0" err="1"/>
              <a:t>kamaytiradi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6175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7C8F41-8A2E-E02C-2BB0-D65AF721A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Nutritsevtik</a:t>
            </a:r>
            <a:r>
              <a:rPr lang="en-US" dirty="0"/>
              <a:t> </a:t>
            </a:r>
            <a:r>
              <a:rPr lang="en-US" dirty="0" err="1"/>
              <a:t>vositalar</a:t>
            </a:r>
            <a:r>
              <a:rPr lang="en-US" dirty="0"/>
              <a:t> </a:t>
            </a:r>
            <a:r>
              <a:rPr lang="en-US" dirty="0" err="1"/>
              <a:t>oziq-ovqat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ichimlik</a:t>
            </a:r>
            <a:r>
              <a:rPr lang="en-US" dirty="0"/>
              <a:t> </a:t>
            </a:r>
            <a:r>
              <a:rPr lang="en-US" dirty="0" err="1"/>
              <a:t>tarkibiga</a:t>
            </a:r>
            <a:r>
              <a:rPr lang="en-US" dirty="0"/>
              <a:t> </a:t>
            </a:r>
            <a:r>
              <a:rPr lang="en-US" dirty="0" err="1"/>
              <a:t>qo’shilganda</a:t>
            </a:r>
            <a:r>
              <a:rPr lang="en-US" dirty="0"/>
              <a:t>, </a:t>
            </a:r>
            <a:r>
              <a:rPr lang="en-US" dirty="0" err="1"/>
              <a:t>ularni</a:t>
            </a:r>
            <a:r>
              <a:rPr lang="en-US" dirty="0"/>
              <a:t> </a:t>
            </a:r>
            <a:r>
              <a:rPr lang="en-US" dirty="0" err="1"/>
              <a:t>muhim</a:t>
            </a:r>
            <a:r>
              <a:rPr lang="en-US" dirty="0"/>
              <a:t> </a:t>
            </a:r>
            <a:r>
              <a:rPr lang="en-US" dirty="0" err="1"/>
              <a:t>moddalar</a:t>
            </a:r>
            <a:r>
              <a:rPr lang="en-US" dirty="0"/>
              <a:t> (</a:t>
            </a:r>
            <a:r>
              <a:rPr lang="en-US" dirty="0" err="1"/>
              <a:t>aminokislotalar</a:t>
            </a:r>
            <a:r>
              <a:rPr lang="en-US" dirty="0"/>
              <a:t>, </a:t>
            </a:r>
            <a:r>
              <a:rPr lang="en-US" dirty="0" err="1"/>
              <a:t>vitaminlar</a:t>
            </a:r>
            <a:r>
              <a:rPr lang="en-US" dirty="0"/>
              <a:t>, </a:t>
            </a:r>
            <a:r>
              <a:rPr lang="en-US" dirty="0" err="1"/>
              <a:t>minerallar</a:t>
            </a:r>
            <a:r>
              <a:rPr lang="en-US" dirty="0"/>
              <a:t>, </a:t>
            </a:r>
            <a:r>
              <a:rPr lang="en-US" dirty="0" err="1"/>
              <a:t>ko’p</a:t>
            </a:r>
            <a:r>
              <a:rPr lang="en-US" dirty="0"/>
              <a:t> </a:t>
            </a:r>
            <a:r>
              <a:rPr lang="en-US" dirty="0" err="1"/>
              <a:t>to’yinmagan</a:t>
            </a:r>
            <a:r>
              <a:rPr lang="en-US" dirty="0"/>
              <a:t> </a:t>
            </a:r>
            <a:r>
              <a:rPr lang="en-US" dirty="0" err="1"/>
              <a:t>yog’li</a:t>
            </a:r>
            <a:r>
              <a:rPr lang="en-US" dirty="0"/>
              <a:t> </a:t>
            </a:r>
            <a:r>
              <a:rPr lang="en-US" dirty="0" err="1"/>
              <a:t>kislotalar</a:t>
            </a:r>
            <a:r>
              <a:rPr lang="en-US" dirty="0"/>
              <a:t>, </a:t>
            </a:r>
            <a:r>
              <a:rPr lang="en-US" dirty="0" err="1"/>
              <a:t>ozuqaviy</a:t>
            </a:r>
            <a:r>
              <a:rPr lang="en-US" dirty="0"/>
              <a:t> </a:t>
            </a:r>
            <a:r>
              <a:rPr lang="en-US" dirty="0" err="1"/>
              <a:t>tolalar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boshqalar</a:t>
            </a:r>
            <a:r>
              <a:rPr lang="en-US" dirty="0"/>
              <a:t>)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boyitadi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inson</a:t>
            </a:r>
            <a:r>
              <a:rPr lang="en-US" dirty="0"/>
              <a:t> </a:t>
            </a:r>
            <a:r>
              <a:rPr lang="en-US" dirty="0" err="1"/>
              <a:t>tanasining</a:t>
            </a:r>
            <a:r>
              <a:rPr lang="en-US" dirty="0"/>
              <a:t> </a:t>
            </a:r>
            <a:r>
              <a:rPr lang="en-US" dirty="0" err="1"/>
              <a:t>ayrim</a:t>
            </a:r>
            <a:r>
              <a:rPr lang="en-US" dirty="0"/>
              <a:t> </a:t>
            </a:r>
            <a:r>
              <a:rPr lang="en-US" dirty="0" err="1"/>
              <a:t>fiziologik</a:t>
            </a:r>
            <a:r>
              <a:rPr lang="en-US" dirty="0"/>
              <a:t> </a:t>
            </a:r>
            <a:r>
              <a:rPr lang="en-US" dirty="0" err="1"/>
              <a:t>faoliyatini</a:t>
            </a:r>
            <a:r>
              <a:rPr lang="en-US" dirty="0"/>
              <a:t> </a:t>
            </a:r>
            <a:r>
              <a:rPr lang="en-US" dirty="0" err="1"/>
              <a:t>hamda</a:t>
            </a:r>
            <a:r>
              <a:rPr lang="en-US" dirty="0"/>
              <a:t> </a:t>
            </a:r>
            <a:r>
              <a:rPr lang="en-US" dirty="0" err="1"/>
              <a:t>inson</a:t>
            </a:r>
            <a:r>
              <a:rPr lang="en-US" dirty="0"/>
              <a:t> </a:t>
            </a:r>
            <a:r>
              <a:rPr lang="en-US" dirty="0" err="1"/>
              <a:t>tanasining</a:t>
            </a:r>
            <a:r>
              <a:rPr lang="en-US" dirty="0"/>
              <a:t> </a:t>
            </a:r>
            <a:r>
              <a:rPr lang="en-US" dirty="0" err="1"/>
              <a:t>tizimini</a:t>
            </a:r>
            <a:r>
              <a:rPr lang="en-US" dirty="0"/>
              <a:t> </a:t>
            </a:r>
            <a:r>
              <a:rPr lang="en-US" dirty="0" err="1"/>
              <a:t>tartibga</a:t>
            </a:r>
            <a:r>
              <a:rPr lang="en-US" dirty="0"/>
              <a:t> </a:t>
            </a:r>
            <a:r>
              <a:rPr lang="en-US" dirty="0" err="1"/>
              <a:t>soladi</a:t>
            </a:r>
            <a:r>
              <a:rPr lang="en-US" dirty="0"/>
              <a:t>. </a:t>
            </a:r>
            <a:r>
              <a:rPr lang="en-US" dirty="0" err="1"/>
              <a:t>Ularni</a:t>
            </a:r>
            <a:r>
              <a:rPr lang="en-US" dirty="0"/>
              <a:t> </a:t>
            </a:r>
            <a:r>
              <a:rPr lang="en-US" dirty="0" err="1"/>
              <a:t>boshqacha</a:t>
            </a:r>
            <a:r>
              <a:rPr lang="en-US" dirty="0"/>
              <a:t> </a:t>
            </a:r>
            <a:r>
              <a:rPr lang="en-US" dirty="0" err="1"/>
              <a:t>ko’rinishda</a:t>
            </a:r>
            <a:r>
              <a:rPr lang="en-US" dirty="0"/>
              <a:t> (</a:t>
            </a:r>
            <a:r>
              <a:rPr lang="en-US" dirty="0" err="1"/>
              <a:t>ekstraktlar</a:t>
            </a:r>
            <a:r>
              <a:rPr lang="en-US" dirty="0"/>
              <a:t>, </a:t>
            </a:r>
            <a:r>
              <a:rPr lang="en-US" dirty="0" err="1"/>
              <a:t>surtmalar</a:t>
            </a:r>
            <a:r>
              <a:rPr lang="en-US" dirty="0"/>
              <a:t>, nastoyka, </a:t>
            </a:r>
            <a:r>
              <a:rPr lang="en-US" dirty="0" err="1"/>
              <a:t>kontsentratlar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boshqalar</a:t>
            </a:r>
            <a:r>
              <a:rPr lang="en-US" dirty="0"/>
              <a:t>) ham </a:t>
            </a:r>
            <a:r>
              <a:rPr lang="en-US" dirty="0" err="1"/>
              <a:t>iste’mol</a:t>
            </a:r>
            <a:r>
              <a:rPr lang="en-US" dirty="0"/>
              <a:t> </a:t>
            </a:r>
            <a:r>
              <a:rPr lang="en-US" dirty="0" err="1"/>
              <a:t>qilish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.</a:t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630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204BB9-2812-6B18-2B3A-92870AD9A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Ozuqaviy</a:t>
            </a:r>
            <a:r>
              <a:rPr lang="en-US" dirty="0"/>
              <a:t> </a:t>
            </a:r>
            <a:r>
              <a:rPr lang="en-US" dirty="0" err="1"/>
              <a:t>biofaol</a:t>
            </a:r>
            <a:r>
              <a:rPr lang="en-US" dirty="0"/>
              <a:t> </a:t>
            </a:r>
            <a:r>
              <a:rPr lang="en-US" dirty="0" err="1"/>
              <a:t>mahsulotlarni</a:t>
            </a:r>
            <a:r>
              <a:rPr lang="en-US" dirty="0"/>
              <a:t> </a:t>
            </a:r>
            <a:r>
              <a:rPr lang="en-US" dirty="0" err="1"/>
              <a:t>oziq-ovqat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dori-darmonlardan</a:t>
            </a:r>
            <a:r>
              <a:rPr lang="en-US" dirty="0"/>
              <a:t> </a:t>
            </a:r>
            <a:r>
              <a:rPr lang="en-US" dirty="0" err="1"/>
              <a:t>ajratish</a:t>
            </a:r>
            <a:r>
              <a:rPr lang="en-US" dirty="0"/>
              <a:t> </a:t>
            </a:r>
            <a:r>
              <a:rPr lang="en-US" dirty="0" err="1"/>
              <a:t>mezonlari</a:t>
            </a:r>
            <a:r>
              <a:rPr lang="en-US" dirty="0"/>
              <a:t>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</a:t>
            </a:r>
            <a:r>
              <a:rPr lang="en-US" dirty="0" err="1"/>
              <a:t>Ozuqalanishning</a:t>
            </a:r>
            <a:r>
              <a:rPr lang="en-US" dirty="0"/>
              <a:t> optimal </a:t>
            </a:r>
            <a:r>
              <a:rPr lang="en-US" dirty="0" err="1"/>
              <a:t>fiziologik</a:t>
            </a:r>
            <a:r>
              <a:rPr lang="en-US" dirty="0"/>
              <a:t> </a:t>
            </a:r>
            <a:r>
              <a:rPr lang="en-US" dirty="0" err="1"/>
              <a:t>ratsioniga</a:t>
            </a:r>
            <a:r>
              <a:rPr lang="en-US" dirty="0"/>
              <a:t> </a:t>
            </a:r>
            <a:r>
              <a:rPr lang="en-US" dirty="0" err="1"/>
              <a:t>erishish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BFQ </a:t>
            </a:r>
            <a:r>
              <a:rPr lang="en-US" dirty="0" err="1"/>
              <a:t>qo’shimchalardan</a:t>
            </a:r>
            <a:r>
              <a:rPr lang="en-US" dirty="0"/>
              <a:t> </a:t>
            </a:r>
            <a:r>
              <a:rPr lang="en-US" dirty="0" err="1"/>
              <a:t>foydalanish</a:t>
            </a:r>
            <a:r>
              <a:rPr lang="en-US" dirty="0"/>
              <a:t> </a:t>
            </a:r>
            <a:r>
              <a:rPr lang="en-US" dirty="0" err="1"/>
              <a:t>zaruriyati</a:t>
            </a:r>
            <a:r>
              <a:rPr lang="en-US" dirty="0"/>
              <a:t>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BFQ </a:t>
            </a:r>
            <a:r>
              <a:rPr lang="en-US" dirty="0" err="1"/>
              <a:t>mahsulotlarining</a:t>
            </a:r>
            <a:r>
              <a:rPr lang="en-US" dirty="0"/>
              <a:t> </a:t>
            </a:r>
            <a:r>
              <a:rPr lang="en-US" dirty="0" err="1"/>
              <a:t>savdosi</a:t>
            </a:r>
            <a:r>
              <a:rPr lang="en-US" dirty="0"/>
              <a:t> </a:t>
            </a:r>
            <a:r>
              <a:rPr lang="en-US" dirty="0" err="1"/>
              <a:t>ma’lum</a:t>
            </a:r>
            <a:r>
              <a:rPr lang="en-US" dirty="0"/>
              <a:t> </a:t>
            </a:r>
            <a:r>
              <a:rPr lang="en-US" dirty="0" err="1"/>
              <a:t>dozalarda</a:t>
            </a:r>
            <a:r>
              <a:rPr lang="en-US" dirty="0"/>
              <a:t> </a:t>
            </a:r>
            <a:r>
              <a:rPr lang="en-US" dirty="0" err="1"/>
              <a:t>oziq-ovqat</a:t>
            </a:r>
            <a:r>
              <a:rPr lang="en-US" dirty="0"/>
              <a:t> </a:t>
            </a:r>
            <a:r>
              <a:rPr lang="en-US" dirty="0" err="1"/>
              <a:t>mahsulotlaridan</a:t>
            </a:r>
            <a:r>
              <a:rPr lang="en-US" dirty="0"/>
              <a:t> </a:t>
            </a:r>
            <a:r>
              <a:rPr lang="en-US" dirty="0" err="1"/>
              <a:t>alohida</a:t>
            </a:r>
            <a:r>
              <a:rPr lang="en-US" dirty="0"/>
              <a:t> </a:t>
            </a:r>
            <a:r>
              <a:rPr lang="en-US" dirty="0" err="1"/>
              <a:t>yuritilishi</a:t>
            </a:r>
            <a:r>
              <a:rPr lang="en-US" dirty="0"/>
              <a:t>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BFQ </a:t>
            </a:r>
            <a:r>
              <a:rPr lang="en-US" dirty="0" err="1"/>
              <a:t>mahsulotlarida</a:t>
            </a:r>
            <a:r>
              <a:rPr lang="en-US" dirty="0"/>
              <a:t> </a:t>
            </a:r>
            <a:r>
              <a:rPr lang="en-US" dirty="0" err="1"/>
              <a:t>farmakologik</a:t>
            </a:r>
            <a:r>
              <a:rPr lang="en-US" dirty="0"/>
              <a:t> </a:t>
            </a:r>
            <a:r>
              <a:rPr lang="en-US" dirty="0" err="1"/>
              <a:t>ta’sirning</a:t>
            </a:r>
            <a:r>
              <a:rPr lang="en-US" dirty="0"/>
              <a:t> </a:t>
            </a:r>
            <a:r>
              <a:rPr lang="en-US" dirty="0" err="1"/>
              <a:t>yo’qligi</a:t>
            </a:r>
            <a:r>
              <a:rPr lang="en-US" dirty="0"/>
              <a:t>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BFQ </a:t>
            </a:r>
            <a:r>
              <a:rPr lang="en-US" dirty="0" err="1"/>
              <a:t>mahsulotlarida</a:t>
            </a:r>
            <a:r>
              <a:rPr lang="en-US" dirty="0"/>
              <a:t> </a:t>
            </a:r>
            <a:r>
              <a:rPr lang="en-US" dirty="0" err="1"/>
              <a:t>nojo’ya</a:t>
            </a:r>
            <a:r>
              <a:rPr lang="en-US" dirty="0"/>
              <a:t> </a:t>
            </a:r>
            <a:r>
              <a:rPr lang="en-US" dirty="0" err="1"/>
              <a:t>ta’sirning</a:t>
            </a:r>
            <a:r>
              <a:rPr lang="en-US" dirty="0"/>
              <a:t> </a:t>
            </a:r>
            <a:r>
              <a:rPr lang="en-US" dirty="0" err="1"/>
              <a:t>yo’qligi</a:t>
            </a:r>
            <a:r>
              <a:rPr lang="en-US" dirty="0"/>
              <a:t>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BFQ </a:t>
            </a:r>
            <a:r>
              <a:rPr lang="en-US" dirty="0" err="1"/>
              <a:t>inson</a:t>
            </a:r>
            <a:r>
              <a:rPr lang="en-US" dirty="0"/>
              <a:t> </a:t>
            </a:r>
            <a:r>
              <a:rPr lang="en-US" dirty="0" err="1"/>
              <a:t>organizmi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tizimining</a:t>
            </a:r>
            <a:r>
              <a:rPr lang="en-US" dirty="0"/>
              <a:t> </a:t>
            </a:r>
            <a:r>
              <a:rPr lang="en-US" dirty="0" err="1"/>
              <a:t>fiziologik</a:t>
            </a:r>
            <a:r>
              <a:rPr lang="en-US" dirty="0"/>
              <a:t> </a:t>
            </a:r>
            <a:r>
              <a:rPr lang="en-US" dirty="0" err="1"/>
              <a:t>barqaror</a:t>
            </a:r>
            <a:r>
              <a:rPr lang="en-US" dirty="0"/>
              <a:t> </a:t>
            </a:r>
            <a:r>
              <a:rPr lang="en-US" dirty="0" err="1"/>
              <a:t>bo’lmagan</a:t>
            </a:r>
            <a:r>
              <a:rPr lang="en-US" dirty="0"/>
              <a:t> </a:t>
            </a:r>
            <a:r>
              <a:rPr lang="en-US" dirty="0" err="1"/>
              <a:t>hollarda</a:t>
            </a:r>
            <a:r>
              <a:rPr lang="en-US" dirty="0"/>
              <a:t> </a:t>
            </a:r>
            <a:r>
              <a:rPr lang="en-US" dirty="0" err="1"/>
              <a:t>ularning</a:t>
            </a:r>
            <a:r>
              <a:rPr lang="en-US" dirty="0"/>
              <a:t> </a:t>
            </a:r>
            <a:r>
              <a:rPr lang="en-US" dirty="0" err="1"/>
              <a:t>funktsional</a:t>
            </a:r>
            <a:r>
              <a:rPr lang="en-US" dirty="0"/>
              <a:t> </a:t>
            </a:r>
            <a:r>
              <a:rPr lang="en-US" dirty="0" err="1"/>
              <a:t>faoliyatini</a:t>
            </a:r>
            <a:r>
              <a:rPr lang="en-US" dirty="0"/>
              <a:t> </a:t>
            </a:r>
            <a:r>
              <a:rPr lang="en-US" dirty="0" err="1"/>
              <a:t>qo’llab-quvvatlash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mo’ljallanganligi</a:t>
            </a:r>
            <a:r>
              <a:rPr lang="en-US" dirty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680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0033DB2-5417-665C-2EC5-D97092F69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Nutritsevtiklar</a:t>
            </a:r>
            <a:r>
              <a:rPr lang="en-US" dirty="0"/>
              <a:t> -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inson</a:t>
            </a:r>
            <a:r>
              <a:rPr lang="en-US" dirty="0"/>
              <a:t> </a:t>
            </a:r>
            <a:r>
              <a:rPr lang="en-US" dirty="0" err="1"/>
              <a:t>oziq-ovqatining</a:t>
            </a:r>
            <a:r>
              <a:rPr lang="en-US" dirty="0"/>
              <a:t> </a:t>
            </a:r>
            <a:r>
              <a:rPr lang="en-US" dirty="0" err="1"/>
              <a:t>kimyoviy</a:t>
            </a:r>
            <a:r>
              <a:rPr lang="en-US" dirty="0"/>
              <a:t> </a:t>
            </a:r>
            <a:r>
              <a:rPr lang="en-US" dirty="0" err="1"/>
              <a:t>tarkibini</a:t>
            </a:r>
            <a:r>
              <a:rPr lang="en-US" dirty="0"/>
              <a:t> </a:t>
            </a:r>
            <a:r>
              <a:rPr lang="en-US" dirty="0" err="1"/>
              <a:t>tuzatish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ishlatiladigan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oziq</a:t>
            </a:r>
            <a:r>
              <a:rPr lang="en-US" dirty="0"/>
              <a:t> </a:t>
            </a:r>
            <a:r>
              <a:rPr lang="en-US" dirty="0" err="1"/>
              <a:t>moddalarning</a:t>
            </a:r>
            <a:r>
              <a:rPr lang="en-US" dirty="0"/>
              <a:t> </a:t>
            </a:r>
            <a:r>
              <a:rPr lang="en-US" dirty="0" err="1"/>
              <a:t>qo‘shimcha</a:t>
            </a:r>
            <a:r>
              <a:rPr lang="en-US" dirty="0"/>
              <a:t> </a:t>
            </a:r>
            <a:r>
              <a:rPr lang="en-US" dirty="0" err="1"/>
              <a:t>manbalari</a:t>
            </a:r>
            <a:r>
              <a:rPr lang="en-US" dirty="0"/>
              <a:t>: </a:t>
            </a:r>
            <a:r>
              <a:rPr lang="en-US" dirty="0" err="1"/>
              <a:t>oqsillar</a:t>
            </a:r>
            <a:r>
              <a:rPr lang="en-US" dirty="0"/>
              <a:t>, </a:t>
            </a:r>
            <a:r>
              <a:rPr lang="en-US" dirty="0" err="1"/>
              <a:t>aminokislotalar</a:t>
            </a:r>
            <a:r>
              <a:rPr lang="en-US" dirty="0"/>
              <a:t>, </a:t>
            </a:r>
            <a:r>
              <a:rPr lang="en-US" dirty="0" err="1"/>
              <a:t>yog‘lar</a:t>
            </a:r>
            <a:r>
              <a:rPr lang="en-US" dirty="0"/>
              <a:t>, </a:t>
            </a:r>
            <a:r>
              <a:rPr lang="en-US" dirty="0" err="1"/>
              <a:t>uglevodlar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 err="1"/>
              <a:t>vitaminlar</a:t>
            </a:r>
            <a:r>
              <a:rPr lang="en-US" dirty="0"/>
              <a:t>, </a:t>
            </a:r>
            <a:r>
              <a:rPr lang="en-US" dirty="0" err="1"/>
              <a:t>minerallar</a:t>
            </a:r>
            <a:r>
              <a:rPr lang="en-US" dirty="0"/>
              <a:t>) </a:t>
            </a:r>
            <a:r>
              <a:rPr lang="en-US" dirty="0" err="1"/>
              <a:t>biologik</a:t>
            </a:r>
            <a:r>
              <a:rPr lang="en-US" dirty="0"/>
              <a:t> </a:t>
            </a:r>
            <a:r>
              <a:rPr lang="en-US" dirty="0" err="1"/>
              <a:t>faol</a:t>
            </a:r>
            <a:r>
              <a:rPr lang="en-US" dirty="0"/>
              <a:t> </a:t>
            </a:r>
            <a:r>
              <a:rPr lang="en-US" dirty="0" err="1"/>
              <a:t>qo‘shimchalardir</a:t>
            </a:r>
            <a:r>
              <a:rPr lang="en-US" dirty="0"/>
              <a:t>. </a:t>
            </a:r>
            <a:r>
              <a:rPr lang="en-US" dirty="0" err="1"/>
              <a:t>Nutritsevtik</a:t>
            </a:r>
            <a:r>
              <a:rPr lang="en-US" dirty="0"/>
              <a:t> </a:t>
            </a:r>
            <a:r>
              <a:rPr lang="en-US" dirty="0" err="1"/>
              <a:t>vositalardan</a:t>
            </a:r>
            <a:r>
              <a:rPr lang="en-US" dirty="0"/>
              <a:t> </a:t>
            </a:r>
            <a:r>
              <a:rPr lang="en-US" dirty="0" err="1"/>
              <a:t>foydalanishning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maqsadi</a:t>
            </a:r>
            <a:r>
              <a:rPr lang="en-US" dirty="0"/>
              <a:t> </a:t>
            </a:r>
            <a:r>
              <a:rPr lang="en-US" dirty="0" err="1"/>
              <a:t>insonning</a:t>
            </a:r>
            <a:r>
              <a:rPr lang="en-US" dirty="0"/>
              <a:t> </a:t>
            </a:r>
            <a:r>
              <a:rPr lang="en-US" dirty="0" err="1"/>
              <a:t>ovqatlanish</a:t>
            </a:r>
            <a:r>
              <a:rPr lang="en-US" dirty="0"/>
              <a:t> </a:t>
            </a:r>
            <a:r>
              <a:rPr lang="en-US" dirty="0" err="1"/>
              <a:t>holatini</a:t>
            </a:r>
            <a:r>
              <a:rPr lang="en-US" dirty="0"/>
              <a:t> </a:t>
            </a:r>
            <a:r>
              <a:rPr lang="en-US" dirty="0" err="1"/>
              <a:t>yaxshilash</a:t>
            </a:r>
            <a:r>
              <a:rPr lang="en-US" dirty="0"/>
              <a:t>, </a:t>
            </a:r>
            <a:r>
              <a:rPr lang="en-US" dirty="0" err="1"/>
              <a:t>sog‘lig‘ini</a:t>
            </a:r>
            <a:r>
              <a:rPr lang="en-US" dirty="0"/>
              <a:t> </a:t>
            </a:r>
            <a:r>
              <a:rPr lang="en-US" dirty="0" err="1"/>
              <a:t>mustahkamlash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qator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kasalliklarning</a:t>
            </a:r>
            <a:r>
              <a:rPr lang="en-US" dirty="0"/>
              <a:t> </a:t>
            </a:r>
            <a:r>
              <a:rPr lang="en-US" dirty="0" err="1"/>
              <a:t>oldini</a:t>
            </a:r>
            <a:r>
              <a:rPr lang="en-US" dirty="0"/>
              <a:t> </a:t>
            </a:r>
            <a:r>
              <a:rPr lang="en-US" dirty="0" err="1"/>
              <a:t>olishdan</a:t>
            </a:r>
            <a:r>
              <a:rPr lang="en-US" dirty="0"/>
              <a:t> </a:t>
            </a:r>
            <a:r>
              <a:rPr lang="en-US" dirty="0" err="1"/>
              <a:t>iborat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0758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62B3363-87F5-2626-F557-7F8632F52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Parafarmatsevtiklar</a:t>
            </a:r>
            <a:r>
              <a:rPr lang="en-US" dirty="0"/>
              <a:t> -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organlar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tizimlarning</a:t>
            </a:r>
            <a:r>
              <a:rPr lang="en-US" dirty="0"/>
              <a:t> </a:t>
            </a:r>
            <a:r>
              <a:rPr lang="en-US" dirty="0" err="1"/>
              <a:t>funksional</a:t>
            </a:r>
            <a:r>
              <a:rPr lang="en-US" dirty="0"/>
              <a:t> </a:t>
            </a:r>
            <a:r>
              <a:rPr lang="en-US" dirty="0" err="1"/>
              <a:t>faoliyatining</a:t>
            </a:r>
            <a:r>
              <a:rPr lang="en-US" dirty="0"/>
              <a:t> </a:t>
            </a:r>
            <a:r>
              <a:rPr lang="en-US" dirty="0" err="1"/>
              <a:t>fiziologik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chegaralarida</a:t>
            </a:r>
            <a:r>
              <a:rPr lang="en-US" dirty="0"/>
              <a:t> </a:t>
            </a:r>
            <a:r>
              <a:rPr lang="en-US" dirty="0" err="1"/>
              <a:t>ushlab</a:t>
            </a:r>
            <a:r>
              <a:rPr lang="en-US" dirty="0"/>
              <a:t> </a:t>
            </a:r>
            <a:r>
              <a:rPr lang="en-US" dirty="0" err="1"/>
              <a:t>turuvchi</a:t>
            </a:r>
            <a:r>
              <a:rPr lang="en-US" dirty="0"/>
              <a:t>, </a:t>
            </a:r>
            <a:r>
              <a:rPr lang="en-US" dirty="0" err="1"/>
              <a:t>profilaktik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yordamchi</a:t>
            </a:r>
            <a:r>
              <a:rPr lang="en-US" dirty="0"/>
              <a:t> </a:t>
            </a:r>
            <a:r>
              <a:rPr lang="en-US" dirty="0" err="1"/>
              <a:t>terapiyani</a:t>
            </a:r>
            <a:r>
              <a:rPr lang="en-US" dirty="0"/>
              <a:t> </a:t>
            </a:r>
            <a:r>
              <a:rPr lang="en-US" dirty="0" err="1"/>
              <a:t>qo‘llab</a:t>
            </a:r>
            <a:r>
              <a:rPr lang="en-US" dirty="0"/>
              <a:t>- </a:t>
            </a:r>
            <a:r>
              <a:rPr lang="en-US" dirty="0" err="1"/>
              <a:t>quvvatlash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ishlatiladigan</a:t>
            </a:r>
            <a:r>
              <a:rPr lang="en-US" dirty="0"/>
              <a:t> </a:t>
            </a:r>
            <a:r>
              <a:rPr lang="en-US" dirty="0" err="1"/>
              <a:t>parhez</a:t>
            </a:r>
            <a:r>
              <a:rPr lang="en-US" dirty="0"/>
              <a:t> </a:t>
            </a:r>
            <a:r>
              <a:rPr lang="en-US" dirty="0" err="1"/>
              <a:t>qo‘shimchalaridir</a:t>
            </a:r>
            <a:r>
              <a:rPr lang="en-US" dirty="0"/>
              <a:t>. </a:t>
            </a:r>
            <a:r>
              <a:rPr lang="en-US" dirty="0" err="1"/>
              <a:t>Ya’ni</a:t>
            </a:r>
            <a:r>
              <a:rPr lang="en-US" dirty="0"/>
              <a:t>, </a:t>
            </a:r>
            <a:r>
              <a:rPr lang="en-US" dirty="0" err="1"/>
              <a:t>fiziologik</a:t>
            </a:r>
            <a:r>
              <a:rPr lang="en-US" dirty="0"/>
              <a:t> </a:t>
            </a:r>
            <a:r>
              <a:rPr lang="en-US" dirty="0" err="1"/>
              <a:t>ta’sirga</a:t>
            </a:r>
            <a:r>
              <a:rPr lang="en-US" dirty="0"/>
              <a:t> </a:t>
            </a:r>
            <a:r>
              <a:rPr lang="en-US" dirty="0" err="1"/>
              <a:t>ega</a:t>
            </a:r>
            <a:r>
              <a:rPr lang="en-US" dirty="0"/>
              <a:t> </a:t>
            </a:r>
            <a:r>
              <a:rPr lang="en-US" dirty="0" err="1"/>
              <a:t>bo‘lgan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turli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kasalliklarning</a:t>
            </a:r>
            <a:r>
              <a:rPr lang="en-US" dirty="0"/>
              <a:t> </a:t>
            </a:r>
            <a:r>
              <a:rPr lang="en-US" dirty="0" err="1"/>
              <a:t>oldini</a:t>
            </a:r>
            <a:r>
              <a:rPr lang="en-US" dirty="0"/>
              <a:t> </a:t>
            </a:r>
            <a:r>
              <a:rPr lang="en-US" dirty="0" err="1"/>
              <a:t>olish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ishlatiladigan</a:t>
            </a:r>
            <a:r>
              <a:rPr lang="en-US" dirty="0"/>
              <a:t> </a:t>
            </a:r>
            <a:r>
              <a:rPr lang="en-US" dirty="0" err="1"/>
              <a:t>tabiiy</a:t>
            </a:r>
            <a:r>
              <a:rPr lang="en-US" dirty="0"/>
              <a:t> </a:t>
            </a:r>
            <a:r>
              <a:rPr lang="en-US" dirty="0" err="1"/>
              <a:t>vositalardir</a:t>
            </a:r>
            <a:r>
              <a:rPr lang="en-US" dirty="0"/>
              <a:t>. </a:t>
            </a:r>
            <a:r>
              <a:rPr lang="en-US" dirty="0" err="1"/>
              <a:t>Parafarmatsevtik</a:t>
            </a:r>
            <a:r>
              <a:rPr lang="en-US" dirty="0"/>
              <a:t> </a:t>
            </a:r>
            <a:r>
              <a:rPr lang="en-US" dirty="0" err="1"/>
              <a:t>oziq-ovqat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qo‘shimchalariga</a:t>
            </a:r>
            <a:r>
              <a:rPr lang="en-US" dirty="0"/>
              <a:t>, </a:t>
            </a:r>
            <a:r>
              <a:rPr lang="en-US" dirty="0" err="1"/>
              <a:t>masalan</a:t>
            </a:r>
            <a:r>
              <a:rPr lang="en-US" dirty="0"/>
              <a:t>, </a:t>
            </a:r>
            <a:r>
              <a:rPr lang="en-US" dirty="0" err="1"/>
              <a:t>eubiotiklar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probiotiklar</a:t>
            </a:r>
            <a:r>
              <a:rPr lang="en-US" dirty="0"/>
              <a:t> </a:t>
            </a:r>
            <a:r>
              <a:rPr lang="en-US" dirty="0" err="1"/>
              <a:t>kiradi</a:t>
            </a:r>
            <a:r>
              <a:rPr lang="en-US" dirty="0"/>
              <a:t>, </a:t>
            </a:r>
            <a:r>
              <a:rPr lang="en-US" dirty="0" err="1"/>
              <a:t>bular</a:t>
            </a:r>
            <a:r>
              <a:rPr lang="en-US" dirty="0"/>
              <a:t> - </a:t>
            </a:r>
            <a:r>
              <a:rPr lang="en-US" dirty="0" err="1"/>
              <a:t>ovqat</a:t>
            </a:r>
            <a:r>
              <a:rPr lang="en-US" dirty="0"/>
              <a:t> </a:t>
            </a:r>
            <a:r>
              <a:rPr lang="en-US" dirty="0" err="1"/>
              <a:t>hazm</a:t>
            </a:r>
            <a:r>
              <a:rPr lang="en-US" dirty="0"/>
              <a:t> </a:t>
            </a:r>
            <a:r>
              <a:rPr lang="en-US" dirty="0" err="1"/>
              <a:t>qilish</a:t>
            </a:r>
            <a:r>
              <a:rPr lang="en-US" dirty="0"/>
              <a:t> </a:t>
            </a:r>
            <a:r>
              <a:rPr lang="en-US" dirty="0" err="1"/>
              <a:t>trakti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mikroflorasining</a:t>
            </a:r>
            <a:r>
              <a:rPr lang="en-US" dirty="0"/>
              <a:t> </a:t>
            </a:r>
            <a:r>
              <a:rPr lang="en-US" dirty="0" err="1"/>
              <a:t>tarkibi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biologik</a:t>
            </a:r>
            <a:r>
              <a:rPr lang="en-US" dirty="0"/>
              <a:t> </a:t>
            </a:r>
            <a:r>
              <a:rPr lang="en-US" dirty="0" err="1"/>
              <a:t>faolligiga</a:t>
            </a:r>
            <a:r>
              <a:rPr lang="en-US" dirty="0"/>
              <a:t> </a:t>
            </a:r>
            <a:r>
              <a:rPr lang="en-US" dirty="0" err="1"/>
              <a:t>normallashtiruvchi</a:t>
            </a:r>
            <a:r>
              <a:rPr lang="en-US" dirty="0"/>
              <a:t> </a:t>
            </a:r>
            <a:r>
              <a:rPr lang="en-US" dirty="0" err="1"/>
              <a:t>ta’sir</a:t>
            </a:r>
            <a:r>
              <a:rPr lang="en-US" dirty="0"/>
              <a:t> </a:t>
            </a:r>
            <a:r>
              <a:rPr lang="en-US" dirty="0" err="1"/>
              <a:t>ko‘rsatadigan</a:t>
            </a:r>
            <a:r>
              <a:rPr lang="en-US" dirty="0"/>
              <a:t> </a:t>
            </a:r>
            <a:r>
              <a:rPr lang="en-US" dirty="0" err="1"/>
              <a:t>tirik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mikroorganizmlar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ularning</a:t>
            </a:r>
            <a:r>
              <a:rPr lang="en-US" dirty="0"/>
              <a:t> </a:t>
            </a:r>
            <a:r>
              <a:rPr lang="en-US" dirty="0" err="1"/>
              <a:t>metabolitlarini</a:t>
            </a:r>
            <a:r>
              <a:rPr lang="en-US" dirty="0"/>
              <a:t> </a:t>
            </a:r>
            <a:r>
              <a:rPr lang="en-US" dirty="0" err="1"/>
              <a:t>o‘z</a:t>
            </a:r>
            <a:r>
              <a:rPr lang="en-US" dirty="0"/>
              <a:t> </a:t>
            </a:r>
            <a:r>
              <a:rPr lang="en-US" dirty="0" err="1"/>
              <a:t>ichiga</a:t>
            </a:r>
            <a:r>
              <a:rPr lang="en-US" dirty="0"/>
              <a:t> </a:t>
            </a:r>
            <a:r>
              <a:rPr lang="en-US" dirty="0" err="1"/>
              <a:t>olgan</a:t>
            </a:r>
            <a:r>
              <a:rPr lang="en-US" dirty="0"/>
              <a:t> </a:t>
            </a:r>
            <a:r>
              <a:rPr lang="en-US" dirty="0" err="1"/>
              <a:t>biologik</a:t>
            </a:r>
            <a:r>
              <a:rPr lang="en-US" dirty="0"/>
              <a:t> </a:t>
            </a:r>
            <a:r>
              <a:rPr lang="en-US" dirty="0" err="1"/>
              <a:t>faol</a:t>
            </a:r>
            <a:r>
              <a:rPr lang="en-US" dirty="0"/>
              <a:t> </a:t>
            </a:r>
            <a:r>
              <a:rPr lang="en-US" dirty="0" err="1"/>
              <a:t>qoshimchalardir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633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443</Words>
  <Application>Microsoft Office PowerPoint</Application>
  <PresentationFormat>Широкоэкранный</PresentationFormat>
  <Paragraphs>11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Toshkent davlat tibbiyot universiteti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Здоровая еда - шаблон презентации с сайта presentation-creation.ru</dc:title>
  <dc:creator>User Obstinate</dc:creator>
  <cp:lastModifiedBy>User</cp:lastModifiedBy>
  <cp:revision>30</cp:revision>
  <dcterms:created xsi:type="dcterms:W3CDTF">2025-03-13T19:04:47Z</dcterms:created>
  <dcterms:modified xsi:type="dcterms:W3CDTF">2026-05-18T04:22:48Z</dcterms:modified>
</cp:coreProperties>
</file>