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14630400" cy="8229600"/>
  <p:embeddedFontLst>
    <p:embeddedFont>
      <p:font typeface="Inconsolata" panose="020F0502020204030204" pitchFamily="2" charset="0"/>
      <p:regular r:id="rId13"/>
    </p:embeddedFont>
    <p:embeddedFont>
      <p:font typeface="Montserrat Black" panose="020F0502020204030204" pitchFamily="2" charset="-52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20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8ECE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75303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Qariyalarning Oziqlanishi: Sog'liqni Saqlashning Muhim Qismi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65058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 ovqatlanishiga oid gigienik talablar, oziqlanish xususiyatlari va xavfsizlik masalalari haqida bilimlarni o'rganamiz. Yaxshi oziqlanish qariyalar salomatligini va mustaqilligini saqlashga yordam beradi.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37424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Скругленный прямоугольник 7"/>
          <p:cNvSpPr/>
          <p:nvPr/>
        </p:nvSpPr>
        <p:spPr>
          <a:xfrm>
            <a:off x="12848095" y="7826644"/>
            <a:ext cx="1658319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49062" y="973791"/>
            <a:ext cx="115322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Natijalarga Umumiy Baho Va Takliflar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870" y="2870894"/>
            <a:ext cx="3683217" cy="2306360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24" y="2951518"/>
            <a:ext cx="3554460" cy="222573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423178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 ovqatlanishiga oid gigienik talablarga rioya qilish ularning salomatligi va farovonligi uchun muhimdir. Ushbu talablar qariyalarning oziq-ovqatga bo'lgan ehtiyojlarini qondirishga va ularning sog'lig'ini saqlashga yordam beradi.</a:t>
            </a:r>
            <a:endParaRPr lang="en-US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48095" y="7826644"/>
            <a:ext cx="1658319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8442"/>
            <a:ext cx="11771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Qariyalarning Oziqlanish Xususiyatlari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9419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Metabolizmning Sekinlashishi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2967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Qariyalarda metabolizm sekinlashadi, bu esa energiya talabini kamaytiradi. Shuning uchun, ortiqcha ovqatlanmaslik kerak.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09419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Ovqat Hazm Qilish Qiyinchiliklari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029670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Qariyalarda oshqozon-ichak trakti faoliyati sustlashadi, bu esa hazm qilishni qiyinlashtirishi mumkin.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094196"/>
            <a:ext cx="284559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Oziq Moddalarning So'rilishida Qiyinchilik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738330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Qariyalarda ba'zi oziq moddalarni so'rib olish qiyinlashadi, masalan, kalsiy va D vitamini.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09419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Suv Talabining O'zgarishi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029670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Qariyalarda organizmda suv miqdori kamayadi, bu esa suv iste'molini ko'paytirishni talab qiladi.</a:t>
            </a:r>
            <a:endParaRPr lang="en-US" sz="175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48095" y="7826644"/>
            <a:ext cx="1658319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993" y="1082040"/>
            <a:ext cx="7730014" cy="1262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Qariyalarning Oziq-Ovqat Tarkibiga Bo'lgan Talablari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706993" y="2647593"/>
            <a:ext cx="3764042" cy="2148959"/>
          </a:xfrm>
          <a:prstGeom prst="roundRect">
            <a:avLst>
              <a:gd name="adj" fmla="val 4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16543" y="2857143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Energiya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16543" y="3293983"/>
            <a:ext cx="3344942" cy="1293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Qariyalarda energiya talablari kamayadi, shuning uchun ortiqcha kaloriya iste'mol qilishdan saqlanish kerak.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4672965" y="2647593"/>
            <a:ext cx="3764042" cy="2148959"/>
          </a:xfrm>
          <a:prstGeom prst="roundRect">
            <a:avLst>
              <a:gd name="adj" fmla="val 4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4882515" y="2857143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Oqsil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4882515" y="3293983"/>
            <a:ext cx="3344942" cy="969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Oqsil miqdori etarli bo'lishi kerak, chunki u mushak massasini saqlashga yordam beradi.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706993" y="4998482"/>
            <a:ext cx="3764042" cy="2148959"/>
          </a:xfrm>
          <a:prstGeom prst="roundRect">
            <a:avLst>
              <a:gd name="adj" fmla="val 4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916543" y="5208032"/>
            <a:ext cx="292524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Vitamin va Minerallar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916543" y="5644872"/>
            <a:ext cx="3344942" cy="1293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Qariyalarda ba'zi vitamin va minerallarga bo'lgan talablar oshadi, masalan, kalsiy, D vitamini va B12 vitamini.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4672965" y="4998482"/>
            <a:ext cx="3764042" cy="2148959"/>
          </a:xfrm>
          <a:prstGeom prst="roundRect">
            <a:avLst>
              <a:gd name="adj" fmla="val 426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4882515" y="5208032"/>
            <a:ext cx="2525078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Tola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4882515" y="5644872"/>
            <a:ext cx="3344942" cy="969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Tola miqdori etarli bo'lishi kerak, chunki u ichak faoliyatini yaxshilaydi.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703" y="560903"/>
            <a:ext cx="7717393" cy="1273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 Ovqatlarining Xavfsizligini Ta'minlash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703" y="2140506"/>
            <a:ext cx="509468" cy="5094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9703" y="2853690"/>
            <a:ext cx="3372683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Toza va Xavfsiz Ovqatlar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199703" y="3294459"/>
            <a:ext cx="3705820" cy="1304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Ovqatlar toza va xavfsiz bo'lishi kerak, bakteriyalar va zaharli moddalardan himoyalangan bo'lishi kerak.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157" y="2140506"/>
            <a:ext cx="509468" cy="5094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1157" y="2853690"/>
            <a:ext cx="2547818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To'g'ri Pishish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10211157" y="3294459"/>
            <a:ext cx="3705939" cy="978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Go'sht va baliqlar etarli darajada pishirilishi kerak, bakteriyalarni yo'q qilish uchun.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703" y="5210294"/>
            <a:ext cx="509468" cy="5094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99703" y="5923478"/>
            <a:ext cx="2547818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To'g'ri Saqlash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6199703" y="6364248"/>
            <a:ext cx="3705820" cy="1304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Ovqatlar to'g'ri haroratda saqlanishi kerak, bu esa bakteriyalarni ko'payishidan oldini oladi.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1157" y="5210294"/>
            <a:ext cx="509468" cy="50946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11157" y="5923478"/>
            <a:ext cx="2547818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Gigiena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0211157" y="6364248"/>
            <a:ext cx="3705939" cy="978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Ovqat tayyorlash va iste'mol qilishdan oldin qo'llarni yaxshilab yuvib tashlash kerak.</a:t>
            </a:r>
            <a:endParaRPr lang="en-US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48095" y="7826644"/>
            <a:ext cx="1658319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1155" y="721281"/>
            <a:ext cx="7801689" cy="11984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 Uchun Sanitariya-Gigiena Talablari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947261" y="2207300"/>
            <a:ext cx="22860" cy="5301020"/>
          </a:xfrm>
          <a:prstGeom prst="roundRect">
            <a:avLst>
              <a:gd name="adj" fmla="val 40000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1151513" y="2627114"/>
            <a:ext cx="671155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6" name="Shape 3"/>
          <p:cNvSpPr/>
          <p:nvPr/>
        </p:nvSpPr>
        <p:spPr>
          <a:xfrm>
            <a:off x="743010" y="2422922"/>
            <a:ext cx="431363" cy="431363"/>
          </a:xfrm>
          <a:prstGeom prst="roundRect">
            <a:avLst>
              <a:gd name="adj" fmla="val 212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898505" y="2494717"/>
            <a:ext cx="120253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013347" y="2398990"/>
            <a:ext cx="258294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Yemakxona Tozaligi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2013347" y="2813566"/>
            <a:ext cx="6459498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Yemakxona va oshxona doimo toza va tartibda bo'lishi kerak.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51513" y="3923586"/>
            <a:ext cx="671155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1" name="Shape 8"/>
          <p:cNvSpPr/>
          <p:nvPr/>
        </p:nvSpPr>
        <p:spPr>
          <a:xfrm>
            <a:off x="743010" y="3719393"/>
            <a:ext cx="431363" cy="431363"/>
          </a:xfrm>
          <a:prstGeom prst="roundRect">
            <a:avLst>
              <a:gd name="adj" fmla="val 212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871240" y="3791188"/>
            <a:ext cx="174903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2013347" y="3695462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Suv Manbai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2013347" y="4110038"/>
            <a:ext cx="6459498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Suv manbai toza va ichishga yaroqli bo'lishi kerak.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51513" y="5220057"/>
            <a:ext cx="671155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16" name="Shape 13"/>
          <p:cNvSpPr/>
          <p:nvPr/>
        </p:nvSpPr>
        <p:spPr>
          <a:xfrm>
            <a:off x="743010" y="5015865"/>
            <a:ext cx="431363" cy="431363"/>
          </a:xfrm>
          <a:prstGeom prst="roundRect">
            <a:avLst>
              <a:gd name="adj" fmla="val 212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870406" y="5087660"/>
            <a:ext cx="176570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2013347" y="4991933"/>
            <a:ext cx="2810232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Chiqindilarni To'plash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2013347" y="5406509"/>
            <a:ext cx="6459498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Chiqindilarni to'plash va olib tashlash talablari bajarilishi kerak.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1151513" y="6823353"/>
            <a:ext cx="671155" cy="22860"/>
          </a:xfrm>
          <a:prstGeom prst="roundRect">
            <a:avLst>
              <a:gd name="adj" fmla="val 40000"/>
            </a:avLst>
          </a:prstGeom>
          <a:solidFill>
            <a:srgbClr val="151617"/>
          </a:solidFill>
          <a:ln/>
        </p:spPr>
      </p:sp>
      <p:sp>
        <p:nvSpPr>
          <p:cNvPr id="21" name="Shape 18"/>
          <p:cNvSpPr/>
          <p:nvPr/>
        </p:nvSpPr>
        <p:spPr>
          <a:xfrm>
            <a:off x="743010" y="6619161"/>
            <a:ext cx="431363" cy="431363"/>
          </a:xfrm>
          <a:prstGeom prst="roundRect">
            <a:avLst>
              <a:gd name="adj" fmla="val 212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1778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856238" y="6690955"/>
            <a:ext cx="204787" cy="2876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</a:t>
            </a:r>
            <a:endParaRPr lang="en-US" sz="2250" dirty="0"/>
          </a:p>
        </p:txBody>
      </p:sp>
      <p:sp>
        <p:nvSpPr>
          <p:cNvPr id="23" name="Text 20"/>
          <p:cNvSpPr/>
          <p:nvPr/>
        </p:nvSpPr>
        <p:spPr>
          <a:xfrm>
            <a:off x="2013347" y="6595229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Shaxsiy Gigiena</a:t>
            </a:r>
            <a:endParaRPr lang="en-US" sz="1850" dirty="0"/>
          </a:p>
        </p:txBody>
      </p:sp>
      <p:sp>
        <p:nvSpPr>
          <p:cNvPr id="24" name="Text 21"/>
          <p:cNvSpPr/>
          <p:nvPr/>
        </p:nvSpPr>
        <p:spPr>
          <a:xfrm>
            <a:off x="2013347" y="7009805"/>
            <a:ext cx="6459498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 shaxsiy gigiena qoidalariga rioya qilishlari kerak.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1218843"/>
            <a:ext cx="12278797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 Uchun Ovqat Tayyorlash Talablari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34" y="2290048"/>
            <a:ext cx="2172533" cy="15387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68591" y="3049786"/>
            <a:ext cx="109299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050" dirty="0"/>
          </a:p>
        </p:txBody>
      </p:sp>
      <p:sp>
        <p:nvSpPr>
          <p:cNvPr id="5" name="Text 2"/>
          <p:cNvSpPr/>
          <p:nvPr/>
        </p:nvSpPr>
        <p:spPr>
          <a:xfrm>
            <a:off x="5318522" y="2666167"/>
            <a:ext cx="3319105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Oson Hazm Qilinadigan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5318522" y="3118128"/>
            <a:ext cx="6477714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Qariyalar uchun ovqatlar oson hazm qilinadigan bo'lishi kerak.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161717" y="3845362"/>
            <a:ext cx="8685014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708" y="3880961"/>
            <a:ext cx="4345186" cy="153876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43826" y="4441269"/>
            <a:ext cx="158829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050" dirty="0"/>
          </a:p>
        </p:txBody>
      </p:sp>
      <p:sp>
        <p:nvSpPr>
          <p:cNvPr id="10" name="Text 6"/>
          <p:cNvSpPr/>
          <p:nvPr/>
        </p:nvSpPr>
        <p:spPr>
          <a:xfrm>
            <a:off x="6404848" y="4089916"/>
            <a:ext cx="261294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To'yimli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6404848" y="4541877"/>
            <a:ext cx="7285077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Ovqatlar qariyalar uchun zarur bo'lgan oziq moddalar bilan ta'minlanishi kerak.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6248043" y="5436275"/>
            <a:ext cx="7598688" cy="11430"/>
          </a:xfrm>
          <a:prstGeom prst="roundRect">
            <a:avLst>
              <a:gd name="adj" fmla="val 80000"/>
            </a:avLst>
          </a:prstGeom>
          <a:solidFill>
            <a:srgbClr val="151617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81" y="5471874"/>
            <a:ext cx="6517838" cy="153876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42993" y="6032183"/>
            <a:ext cx="160496" cy="418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050" dirty="0"/>
          </a:p>
        </p:txBody>
      </p:sp>
      <p:sp>
        <p:nvSpPr>
          <p:cNvPr id="15" name="Text 10"/>
          <p:cNvSpPr/>
          <p:nvPr/>
        </p:nvSpPr>
        <p:spPr>
          <a:xfrm>
            <a:off x="7491174" y="5680829"/>
            <a:ext cx="2612946" cy="326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Turli Xil</a:t>
            </a:r>
            <a:endParaRPr lang="en-US" sz="2050" dirty="0"/>
          </a:p>
        </p:txBody>
      </p:sp>
      <p:sp>
        <p:nvSpPr>
          <p:cNvPr id="16" name="Text 11"/>
          <p:cNvSpPr/>
          <p:nvPr/>
        </p:nvSpPr>
        <p:spPr>
          <a:xfrm>
            <a:off x="7491174" y="6132790"/>
            <a:ext cx="6198751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Turli xil ovqatlar taqdim etilishi kerak, chunki bu organizmning barcha oziq moddalarni olishini ta'minlaydi.</a:t>
            </a:r>
            <a:endParaRPr lang="en-US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48095" y="7826644"/>
            <a:ext cx="1658319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 Uchun Yemakxonaning Sanitariya-Gigiena Talablari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4" name="Text 2"/>
          <p:cNvSpPr/>
          <p:nvPr/>
        </p:nvSpPr>
        <p:spPr>
          <a:xfrm>
            <a:off x="1028224" y="3403283"/>
            <a:ext cx="11846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32033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Tozalik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693795"/>
            <a:ext cx="47607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Yemakxona toza va tartibda bo'lishi kerak.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1028224" y="4823579"/>
            <a:ext cx="17240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623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Ventilyatsiya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5114092"/>
            <a:ext cx="55541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Yemakxonada havo aylanishi yaxshi bo'lishi kerak.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0000"/>
            </a:avLst>
          </a:prstGeom>
          <a:solidFill>
            <a:srgbClr val="151617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00"/>
            </a:avLst>
          </a:prstGeom>
          <a:solidFill>
            <a:srgbClr val="F8ECE4"/>
          </a:solidFill>
          <a:ln w="7620">
            <a:solidFill>
              <a:srgbClr val="151617"/>
            </a:solidFill>
            <a:prstDash val="solid"/>
          </a:ln>
          <a:effectLst>
            <a:outerShdw dist="20320" dir="2700000" algn="bl" rotWithShape="0">
              <a:srgbClr val="151617">
                <a:alpha val="10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1028224" y="6243876"/>
            <a:ext cx="17406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Yorug'lik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534388"/>
            <a:ext cx="510075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Yemakxonada yetarli yorug'lik bo'lishi kerak.</a:t>
            </a:r>
            <a:endParaRPr lang="en-US" sz="175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48095" y="7826644"/>
            <a:ext cx="1658319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7264"/>
            <a:ext cx="129701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 Uchun Ovqatni Saqlash Talablari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1-3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Sovuqlik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Sovuq ovqatlar sovuqlikda saqlanishi kerak.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254704" y="4989552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4-6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897523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Issiqlik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511766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Issiq ovqatlar issiqlikda saqlanishi kerak.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989552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7-9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358438" y="60213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To'g'ri Saqlash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511766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Ovqatlar to'g'ri idishlarda saqlanishi kerak.</a:t>
            </a:r>
            <a:endParaRPr lang="en-US" sz="175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48095" y="7826644"/>
            <a:ext cx="1658319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0093" y="757595"/>
            <a:ext cx="7663815" cy="1321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Qariyalar Uchun Ovqatni Tashish Talablari</a:t>
            </a:r>
            <a:endParaRPr lang="en-US" sz="4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3" y="2396609"/>
            <a:ext cx="1057394" cy="169175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14669" y="2608064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Xavfsizlik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2114669" y="3065264"/>
            <a:ext cx="6289238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Ovqatlar xavfsiz tarzda tashilishi kerak.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3" y="4088368"/>
            <a:ext cx="1057394" cy="169175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14669" y="4299823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Harorat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2114669" y="4757023"/>
            <a:ext cx="6289238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Ovqatlarning harorati saqlanishi kerak.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93" y="5780127"/>
            <a:ext cx="1057394" cy="169175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14669" y="5991582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b="1" dirty="0">
                <a:solidFill>
                  <a:srgbClr val="151617"/>
                </a:solidFill>
                <a:latin typeface="Montserrat Black" pitchFamily="34" charset="0"/>
                <a:ea typeface="Montserrat Black" pitchFamily="34" charset="-122"/>
                <a:cs typeface="Montserrat Black" pitchFamily="34" charset="-120"/>
              </a:rPr>
              <a:t>Tozalik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2114669" y="6448782"/>
            <a:ext cx="6289238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1617"/>
                </a:solidFill>
                <a:latin typeface="Inconsolata" pitchFamily="34" charset="0"/>
                <a:ea typeface="Inconsolata" pitchFamily="34" charset="-122"/>
                <a:cs typeface="Inconsolata" pitchFamily="34" charset="-120"/>
              </a:rPr>
              <a:t>Tashish idishlari toza bo'lishi kerak.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474</Words>
  <Application>Microsoft Office PowerPoint</Application>
  <PresentationFormat>Произвольный</PresentationFormat>
  <Paragraphs>91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Inconsolata</vt:lpstr>
      <vt:lpstr>Arial</vt:lpstr>
      <vt:lpstr>Montserrat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3</cp:revision>
  <cp:lastPrinted>2025-06-01T06:16:06Z</cp:lastPrinted>
  <dcterms:created xsi:type="dcterms:W3CDTF">2024-12-01T10:06:18Z</dcterms:created>
  <dcterms:modified xsi:type="dcterms:W3CDTF">2026-05-19T01:28:07Z</dcterms:modified>
</cp:coreProperties>
</file>