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Overpass Light" panose="020B0604020202020204" charset="-52"/>
      <p:regular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3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91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89" y="81570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550"/>
              </a:lnSpc>
            </a:pPr>
            <a:r>
              <a:rPr lang="uz-Cyrl-U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Korxona ishchilari uchun qo‘shimcha beriladigan vitaminlar, ularni me’yorlari va tavsiya etish qoidalari.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975241" y="6029545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Ushbu taqdimot ishchilar uchun muhim vitaminlar va minerallar haqida ma'lumot beradi va ularni to'g'ri qabul qilish bo'yicha tavsiyalar bilan tanishtiradi.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4840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186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619" y="449104"/>
            <a:ext cx="8000762" cy="1530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000"/>
              </a:lnSpc>
              <a:buNone/>
            </a:pPr>
            <a:r>
              <a:rPr lang="en-US" sz="32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Korxonada Vitamin-Mineral Komplekslaridan Foydalanish Bo'yicha Tavsiyalar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571619" y="2306479"/>
            <a:ext cx="8000762" cy="5388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4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</a:t>
            </a:r>
            <a:endParaRPr lang="en-US" sz="4200" dirty="0"/>
          </a:p>
        </p:txBody>
      </p:sp>
      <p:sp>
        <p:nvSpPr>
          <p:cNvPr id="5" name="Text 2"/>
          <p:cNvSpPr/>
          <p:nvPr/>
        </p:nvSpPr>
        <p:spPr>
          <a:xfrm>
            <a:off x="2850356" y="3049310"/>
            <a:ext cx="3443168" cy="2551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Shifokor bilan maslahatlashing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571619" y="3402449"/>
            <a:ext cx="8000762" cy="2613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2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Vitamin-mineral komplekslarini qabul qilishdan oldin shifokor bilan maslahatlashish tavsiya etiladi.</a:t>
            </a:r>
            <a:endParaRPr lang="en-US" sz="1250" dirty="0"/>
          </a:p>
        </p:txBody>
      </p:sp>
      <p:sp>
        <p:nvSpPr>
          <p:cNvPr id="7" name="Text 4"/>
          <p:cNvSpPr/>
          <p:nvPr/>
        </p:nvSpPr>
        <p:spPr>
          <a:xfrm>
            <a:off x="571619" y="4235291"/>
            <a:ext cx="8000762" cy="5388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4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2</a:t>
            </a:r>
            <a:endParaRPr lang="en-US" sz="4200" dirty="0"/>
          </a:p>
        </p:txBody>
      </p:sp>
      <p:sp>
        <p:nvSpPr>
          <p:cNvPr id="8" name="Text 5"/>
          <p:cNvSpPr/>
          <p:nvPr/>
        </p:nvSpPr>
        <p:spPr>
          <a:xfrm>
            <a:off x="3286482" y="4978122"/>
            <a:ext cx="2570917" cy="2551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Me'yorlarga rioya qiling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571619" y="5331262"/>
            <a:ext cx="8000762" cy="2613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2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Har bir vitamin va mineralning kunlik me'yorini bilish va unga amal qilish juda muhim.</a:t>
            </a:r>
            <a:endParaRPr lang="en-US" sz="1250" dirty="0"/>
          </a:p>
        </p:txBody>
      </p:sp>
      <p:sp>
        <p:nvSpPr>
          <p:cNvPr id="10" name="Text 7"/>
          <p:cNvSpPr/>
          <p:nvPr/>
        </p:nvSpPr>
        <p:spPr>
          <a:xfrm>
            <a:off x="571619" y="6164104"/>
            <a:ext cx="8000762" cy="5388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4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3</a:t>
            </a:r>
            <a:endParaRPr lang="en-US" sz="4200" dirty="0"/>
          </a:p>
        </p:txBody>
      </p:sp>
      <p:sp>
        <p:nvSpPr>
          <p:cNvPr id="11" name="Text 8"/>
          <p:cNvSpPr/>
          <p:nvPr/>
        </p:nvSpPr>
        <p:spPr>
          <a:xfrm>
            <a:off x="2769513" y="6906935"/>
            <a:ext cx="3604855" cy="2551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Turli xil oziq-ovqat iste'mol qiling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571619" y="7260074"/>
            <a:ext cx="8000762" cy="5226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12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Vitamin-mineral komplekslarini qabul qilishdan tashqari, turli xil va to'yimli oziq-ovqatlarni iste'mol qilish kerak.</a:t>
            </a:r>
            <a:endParaRPr lang="en-US" sz="12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13038" y="870823"/>
            <a:ext cx="7690723" cy="19466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0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Ishchilarda Ko'p Uchraydigan Vitamin Yetishmovchiligi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6213038" y="3362325"/>
            <a:ext cx="467082" cy="467082"/>
          </a:xfrm>
          <a:prstGeom prst="roundRect">
            <a:avLst>
              <a:gd name="adj" fmla="val 18671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385798" y="3440073"/>
            <a:ext cx="121444" cy="311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</a:t>
            </a:r>
            <a:endParaRPr lang="en-US" sz="2450" dirty="0"/>
          </a:p>
        </p:txBody>
      </p:sp>
      <p:sp>
        <p:nvSpPr>
          <p:cNvPr id="6" name="Text 3"/>
          <p:cNvSpPr/>
          <p:nvPr/>
        </p:nvSpPr>
        <p:spPr>
          <a:xfrm>
            <a:off x="6887647" y="3362325"/>
            <a:ext cx="2595324" cy="324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1. Vitamin D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6887647" y="3811310"/>
            <a:ext cx="3067050" cy="13287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Ayniqsa qish faslida quyosh nuri kam bo'lganda, vitamin D yetishmovchiligi ko'proq uchraydi.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10162223" y="3362325"/>
            <a:ext cx="467082" cy="467082"/>
          </a:xfrm>
          <a:prstGeom prst="roundRect">
            <a:avLst>
              <a:gd name="adj" fmla="val 18671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298549" y="3440073"/>
            <a:ext cx="194310" cy="311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2</a:t>
            </a:r>
            <a:endParaRPr lang="en-US" sz="2450" dirty="0"/>
          </a:p>
        </p:txBody>
      </p:sp>
      <p:sp>
        <p:nvSpPr>
          <p:cNvPr id="10" name="Text 7"/>
          <p:cNvSpPr/>
          <p:nvPr/>
        </p:nvSpPr>
        <p:spPr>
          <a:xfrm>
            <a:off x="10836831" y="3362325"/>
            <a:ext cx="2595324" cy="324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2. Vitamin B12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10836831" y="3811310"/>
            <a:ext cx="3067050" cy="13287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Vegeterianlar va veganlar vitamin B12 yetishmovchiligiga moyil, chunki u asosan hayvon mahsulotlarida mavjud.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6213038" y="5581055"/>
            <a:ext cx="467082" cy="467082"/>
          </a:xfrm>
          <a:prstGeom prst="roundRect">
            <a:avLst>
              <a:gd name="adj" fmla="val 18671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346746" y="5658803"/>
            <a:ext cx="199668" cy="311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3</a:t>
            </a:r>
            <a:endParaRPr lang="en-US" sz="2450" dirty="0"/>
          </a:p>
        </p:txBody>
      </p:sp>
      <p:sp>
        <p:nvSpPr>
          <p:cNvPr id="14" name="Text 11"/>
          <p:cNvSpPr/>
          <p:nvPr/>
        </p:nvSpPr>
        <p:spPr>
          <a:xfrm>
            <a:off x="6887647" y="5581055"/>
            <a:ext cx="2595324" cy="324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3. Temir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6887647" y="6030039"/>
            <a:ext cx="3067050" cy="13287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Ayol kishilar va homilador ayollarda temir yetishmovchiligi tez-tez uchraydi, chunki u qon yaratishda muhim rol o'ynaydi.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10162223" y="5581055"/>
            <a:ext cx="467082" cy="467082"/>
          </a:xfrm>
          <a:prstGeom prst="roundRect">
            <a:avLst>
              <a:gd name="adj" fmla="val 18671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0284976" y="5658803"/>
            <a:ext cx="221456" cy="311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4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10836831" y="5581055"/>
            <a:ext cx="2595324" cy="324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4. Folat kislotasi</a:t>
            </a:r>
            <a:endParaRPr lang="en-US" sz="2000" dirty="0"/>
          </a:p>
        </p:txBody>
      </p:sp>
      <p:sp>
        <p:nvSpPr>
          <p:cNvPr id="19" name="Text 16"/>
          <p:cNvSpPr/>
          <p:nvPr/>
        </p:nvSpPr>
        <p:spPr>
          <a:xfrm>
            <a:off x="10836831" y="6030039"/>
            <a:ext cx="3067050" cy="13287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Homilador ayollarda folat kislotasi yetishmovchiligi homila rivojlanishida nuqsonlarga olib kelishi mumkin.</a:t>
            </a:r>
            <a:endParaRPr lang="en-US" sz="16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2894590" y="7826644"/>
            <a:ext cx="1611824" cy="2789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85511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A Vitamini: Ahamiyati, Yetishmasligi va Me'yorlari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1700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Ahamiyati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75118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Ko'rish qobiliyatini saqlash, terining sog'lomligini yaxshilash, immunitetni mustahkamlash va hujayralarning o'sishini tartibga solishda muhim rol o'ynaydi.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41700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Yetishmasligi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75118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Ko'rishning pasayishi, terining quruqligi, immunitetning pasayishi va o'sishning sekinlashishi kabi muammolarga olib kelishi mumkin.</a:t>
            </a:r>
            <a:endParaRPr lang="en-US" sz="175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894590" y="7826644"/>
            <a:ext cx="1611824" cy="2789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281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4354" y="611267"/>
            <a:ext cx="7588091" cy="20841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B Vitamini: Turlari, Ahamiyati va Yetishmasligi</a:t>
            </a:r>
            <a:endParaRPr lang="en-US" sz="4350" dirty="0"/>
          </a:p>
        </p:txBody>
      </p:sp>
      <p:sp>
        <p:nvSpPr>
          <p:cNvPr id="4" name="Shape 1"/>
          <p:cNvSpPr/>
          <p:nvPr/>
        </p:nvSpPr>
        <p:spPr>
          <a:xfrm>
            <a:off x="6264354" y="3028831"/>
            <a:ext cx="3682960" cy="2363033"/>
          </a:xfrm>
          <a:prstGeom prst="roundRect">
            <a:avLst>
              <a:gd name="adj" fmla="val 3951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94264" y="3258741"/>
            <a:ext cx="2778681" cy="347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B1 (Tiamin)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6494264" y="3739396"/>
            <a:ext cx="3223141" cy="1422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Energiya ishlab chiqarishda, nerv sistemasi va yurak-qon tomirlarining faoliyatida muhim ahamiyatga ega.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69604" y="3028831"/>
            <a:ext cx="3682960" cy="2363033"/>
          </a:xfrm>
          <a:prstGeom prst="roundRect">
            <a:avLst>
              <a:gd name="adj" fmla="val 3951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399514" y="3258741"/>
            <a:ext cx="2778681" cy="347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B2 (Riboflavin)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10399514" y="3739396"/>
            <a:ext cx="3223141" cy="1422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Ko'rish qobiliyatini, terining sog'lomligini va hujayralarning o'sishini yaxshilashda rol o'ynaydi.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64354" y="5614154"/>
            <a:ext cx="3682960" cy="2007394"/>
          </a:xfrm>
          <a:prstGeom prst="roundRect">
            <a:avLst>
              <a:gd name="adj" fmla="val 4651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494264" y="5844064"/>
            <a:ext cx="2778681" cy="347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B3 (Niacin)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6494264" y="6324719"/>
            <a:ext cx="3223141" cy="1066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Energiya ishlab chiqarishda va xolesterin darajasini nazorat qilishda yordam beradi.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0169604" y="5614154"/>
            <a:ext cx="3682960" cy="2007394"/>
          </a:xfrm>
          <a:prstGeom prst="roundRect">
            <a:avLst>
              <a:gd name="adj" fmla="val 4651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0399514" y="5844064"/>
            <a:ext cx="2778681" cy="347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B6 (Piridoksin)</a:t>
            </a:r>
            <a:endParaRPr lang="en-US" sz="2150" dirty="0"/>
          </a:p>
        </p:txBody>
      </p:sp>
      <p:sp>
        <p:nvSpPr>
          <p:cNvPr id="15" name="Text 12"/>
          <p:cNvSpPr/>
          <p:nvPr/>
        </p:nvSpPr>
        <p:spPr>
          <a:xfrm>
            <a:off x="10399514" y="6324719"/>
            <a:ext cx="3223141" cy="1066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Nerv sistemasi va immunitetni mustahkamlashda, shuningdek, oqsil almashinuvida muhimdir.</a:t>
            </a:r>
            <a:endParaRPr lang="en-US" sz="175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2894590" y="7826644"/>
            <a:ext cx="1611824" cy="2789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138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1272" y="511731"/>
            <a:ext cx="7841456" cy="11632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550"/>
              </a:lnSpc>
              <a:buNone/>
            </a:pPr>
            <a:r>
              <a:rPr lang="en-US" sz="36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C Vitamini: Roli, Me'yorlari va Oshib Ketish Xavflari</a:t>
            </a:r>
            <a:endParaRPr lang="en-US" sz="36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72" y="1954054"/>
            <a:ext cx="465177" cy="46517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51272" y="2605326"/>
            <a:ext cx="2326124" cy="290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Immunitet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51272" y="3007638"/>
            <a:ext cx="7841456" cy="595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Antioksidant sifatida ishlaydi, immunitetni mustahkamlaydi va kasalliklarga qarshi kurashishda yordam beradi.</a:t>
            </a:r>
            <a:endParaRPr lang="en-US" sz="14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272" y="4161234"/>
            <a:ext cx="465177" cy="46517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51272" y="4812506"/>
            <a:ext cx="2326124" cy="290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Kollagen</a:t>
            </a:r>
            <a:endParaRPr lang="en-US" sz="1800" dirty="0"/>
          </a:p>
        </p:txBody>
      </p:sp>
      <p:sp>
        <p:nvSpPr>
          <p:cNvPr id="9" name="Text 4"/>
          <p:cNvSpPr/>
          <p:nvPr/>
        </p:nvSpPr>
        <p:spPr>
          <a:xfrm>
            <a:off x="651272" y="5214818"/>
            <a:ext cx="7841456" cy="5953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Kollagen hosil qilishda ishtirok etadi, bu teri, suyaklar va tendonlarning sog'lomligini ta'minlaydi.</a:t>
            </a:r>
            <a:endParaRPr lang="en-US" sz="14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272" y="6368415"/>
            <a:ext cx="465177" cy="46517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51272" y="7019687"/>
            <a:ext cx="2326124" cy="290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Temir</a:t>
            </a:r>
            <a:endParaRPr lang="en-US" sz="1800" dirty="0"/>
          </a:p>
        </p:txBody>
      </p:sp>
      <p:sp>
        <p:nvSpPr>
          <p:cNvPr id="12" name="Text 6"/>
          <p:cNvSpPr/>
          <p:nvPr/>
        </p:nvSpPr>
        <p:spPr>
          <a:xfrm>
            <a:off x="651272" y="7421999"/>
            <a:ext cx="7841456" cy="2976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Temirning so'rilishini yaxshilaydi, bu qon yaratishda muhimdir.</a:t>
            </a:r>
            <a:endParaRPr lang="en-US" sz="14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04136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D Vitamini: Manbalari, Me'yorlari va Tavsiya Etish Qoidalari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118711" y="3170634"/>
            <a:ext cx="30480" cy="4354830"/>
          </a:xfrm>
          <a:prstGeom prst="roundRect">
            <a:avLst>
              <a:gd name="adj" fmla="val 312558"/>
            </a:avLst>
          </a:prstGeom>
          <a:solidFill>
            <a:srgbClr val="C3D4CC"/>
          </a:solidFill>
          <a:ln/>
        </p:spPr>
      </p:sp>
      <p:sp>
        <p:nvSpPr>
          <p:cNvPr id="5" name="Shape 2"/>
          <p:cNvSpPr/>
          <p:nvPr/>
        </p:nvSpPr>
        <p:spPr>
          <a:xfrm>
            <a:off x="1358622" y="3665696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3D4CC"/>
          </a:solidFill>
          <a:ln/>
        </p:spPr>
      </p:sp>
      <p:sp>
        <p:nvSpPr>
          <p:cNvPr id="6" name="Shape 3"/>
          <p:cNvSpPr/>
          <p:nvPr/>
        </p:nvSpPr>
        <p:spPr>
          <a:xfrm>
            <a:off x="878800" y="3425785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67514" y="3510796"/>
            <a:ext cx="13275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381488" y="3397448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Quyosh nuri: Teri quyosh nuriga ta'sirlanganda D vitamini ishlab chiqaradi.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1358622" y="5071943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3D4CC"/>
          </a:solidFill>
          <a:ln/>
        </p:spPr>
      </p:sp>
      <p:sp>
        <p:nvSpPr>
          <p:cNvPr id="10" name="Shape 7"/>
          <p:cNvSpPr/>
          <p:nvPr/>
        </p:nvSpPr>
        <p:spPr>
          <a:xfrm>
            <a:off x="878800" y="483203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27748" y="4917043"/>
            <a:ext cx="21228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2</a:t>
            </a:r>
            <a:endParaRPr lang="en-US" sz="2650" dirty="0"/>
          </a:p>
        </p:txBody>
      </p:sp>
      <p:sp>
        <p:nvSpPr>
          <p:cNvPr id="12" name="Text 9"/>
          <p:cNvSpPr/>
          <p:nvPr/>
        </p:nvSpPr>
        <p:spPr>
          <a:xfrm>
            <a:off x="2381488" y="4803696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Oziq-ovqat: Ba'zi oziq-ovqatlar, masalan, yog'li baliq, tuxum va sut mahsulotlari D vitaminiga boy.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358622" y="6478191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C3D4CC"/>
          </a:solidFill>
          <a:ln/>
        </p:spPr>
      </p:sp>
      <p:sp>
        <p:nvSpPr>
          <p:cNvPr id="14" name="Shape 11"/>
          <p:cNvSpPr/>
          <p:nvPr/>
        </p:nvSpPr>
        <p:spPr>
          <a:xfrm>
            <a:off x="878800" y="623828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1024890" y="6323290"/>
            <a:ext cx="21812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3</a:t>
            </a:r>
            <a:endParaRPr lang="en-US" sz="2650" dirty="0"/>
          </a:p>
        </p:txBody>
      </p:sp>
      <p:sp>
        <p:nvSpPr>
          <p:cNvPr id="16" name="Text 13"/>
          <p:cNvSpPr/>
          <p:nvPr/>
        </p:nvSpPr>
        <p:spPr>
          <a:xfrm>
            <a:off x="2381488" y="6209943"/>
            <a:ext cx="596872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Qo'shimchalar: Agar sizning D vitaminingiz miqdori kam bo'lsa, shifokor bilan maslahatlashgan holda qo'shimchalarni qabul qilishingiz mumkin.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99465" y="562332"/>
            <a:ext cx="7717869" cy="19098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E Vitamini: Funktsiyalari, Me'yorlari va Oshib Ketish Belgilari</a:t>
            </a:r>
            <a:endParaRPr lang="en-US" sz="4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465" y="2777728"/>
            <a:ext cx="1018699" cy="162984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523678" y="2981444"/>
            <a:ext cx="2546747" cy="318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Antioksidant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7523678" y="3421856"/>
            <a:ext cx="6393656" cy="3258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Hujayralarni erkin radikallar shikastlanishidan himoya qiladi.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9465" y="4407575"/>
            <a:ext cx="1018699" cy="162984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23678" y="4611291"/>
            <a:ext cx="4148018" cy="318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Immunitetni mustahkamlaydi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7523678" y="5051703"/>
            <a:ext cx="6393656" cy="6517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Immunitet tizimini mustahkamlaydi va infektsiyalarga qarshi kurashishda yordam beradi.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9465" y="6037421"/>
            <a:ext cx="1018699" cy="162984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23678" y="6241137"/>
            <a:ext cx="5428178" cy="318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Qon tomirlarining sog'lomligini saqlaydi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7523678" y="6681549"/>
            <a:ext cx="6393656" cy="6517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Qon tomirlarining sog'lomligini yaxshilaydi va yurak-qon tomir kasalliklari xavfini kamaytiradi.</a:t>
            </a:r>
            <a:endParaRPr lang="en-US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894590" y="7826644"/>
            <a:ext cx="1611824" cy="2789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6205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K Vitamini: Ahamiyati, Me'yorlari va Yetishmasligi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3033236"/>
            <a:ext cx="2152055" cy="130694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99071" y="3621881"/>
            <a:ext cx="110609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7217" y="32600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Qon ivish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57217" y="3750469"/>
            <a:ext cx="402812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Qon ivish jarayonida muhim rol o'ynaydi.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7077" y="4353282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C3D4CC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4396859"/>
            <a:ext cx="4304109" cy="130694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65853" y="4823579"/>
            <a:ext cx="17692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6433304" y="46236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Suyaklar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33304" y="5114092"/>
            <a:ext cx="525244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Suyaklarning sog'lomligini saqlashda yordam beradi.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63164" y="5716905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C3D4CC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5760482"/>
            <a:ext cx="6456164" cy="130694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63472" y="6187202"/>
            <a:ext cx="181689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7509272" y="59872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Immunitet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09272" y="6477714"/>
            <a:ext cx="512695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Immunitet tizimini mustahkamlashda ishtirok etadi.</a:t>
            </a:r>
            <a:endParaRPr lang="en-US" sz="175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2894590" y="7826644"/>
            <a:ext cx="1611824" cy="2789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4015" y="704493"/>
            <a:ext cx="13242369" cy="12394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233939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Mineral Moddalar: Ahamiyati, Me'yorlari va Yetishmasligi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694015" y="2340531"/>
            <a:ext cx="1655207" cy="1142524"/>
          </a:xfrm>
          <a:prstGeom prst="roundRect">
            <a:avLst>
              <a:gd name="adj" fmla="val 7290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99874" y="2713434"/>
            <a:ext cx="96679" cy="3965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19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1</a:t>
            </a:r>
            <a:endParaRPr lang="en-US" sz="1950" dirty="0"/>
          </a:p>
        </p:txBody>
      </p:sp>
      <p:sp>
        <p:nvSpPr>
          <p:cNvPr id="5" name="Text 3"/>
          <p:cNvSpPr/>
          <p:nvPr/>
        </p:nvSpPr>
        <p:spPr>
          <a:xfrm>
            <a:off x="2547461" y="2538770"/>
            <a:ext cx="2478762" cy="309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Kalsiy</a:t>
            </a:r>
            <a:endParaRPr lang="en-US" sz="1950" dirty="0"/>
          </a:p>
        </p:txBody>
      </p:sp>
      <p:sp>
        <p:nvSpPr>
          <p:cNvPr id="6" name="Text 4"/>
          <p:cNvSpPr/>
          <p:nvPr/>
        </p:nvSpPr>
        <p:spPr>
          <a:xfrm>
            <a:off x="2547461" y="2967514"/>
            <a:ext cx="5245537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Suyaklar va tishlarning sog'lomligini ta'minlashda muhimdir.</a:t>
            </a:r>
            <a:endParaRPr lang="en-US" sz="1550" dirty="0"/>
          </a:p>
        </p:txBody>
      </p:sp>
      <p:sp>
        <p:nvSpPr>
          <p:cNvPr id="7" name="Shape 5"/>
          <p:cNvSpPr/>
          <p:nvPr/>
        </p:nvSpPr>
        <p:spPr>
          <a:xfrm>
            <a:off x="2448282" y="3473529"/>
            <a:ext cx="11389043" cy="11430"/>
          </a:xfrm>
          <a:prstGeom prst="roundRect">
            <a:avLst>
              <a:gd name="adj" fmla="val 728666"/>
            </a:avLst>
          </a:prstGeom>
          <a:solidFill>
            <a:srgbClr val="C3D4CC"/>
          </a:solidFill>
          <a:ln/>
        </p:spPr>
      </p:sp>
      <p:sp>
        <p:nvSpPr>
          <p:cNvPr id="8" name="Shape 6"/>
          <p:cNvSpPr/>
          <p:nvPr/>
        </p:nvSpPr>
        <p:spPr>
          <a:xfrm>
            <a:off x="694015" y="3582114"/>
            <a:ext cx="3310533" cy="1142524"/>
          </a:xfrm>
          <a:prstGeom prst="roundRect">
            <a:avLst>
              <a:gd name="adj" fmla="val 7290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899874" y="3955018"/>
            <a:ext cx="154662" cy="3965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19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2</a:t>
            </a:r>
            <a:endParaRPr lang="en-US" sz="1950" dirty="0"/>
          </a:p>
        </p:txBody>
      </p:sp>
      <p:sp>
        <p:nvSpPr>
          <p:cNvPr id="10" name="Text 8"/>
          <p:cNvSpPr/>
          <p:nvPr/>
        </p:nvSpPr>
        <p:spPr>
          <a:xfrm>
            <a:off x="4202787" y="3780353"/>
            <a:ext cx="2478762" cy="309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Magniy</a:t>
            </a:r>
            <a:endParaRPr lang="en-US" sz="1950" dirty="0"/>
          </a:p>
        </p:txBody>
      </p:sp>
      <p:sp>
        <p:nvSpPr>
          <p:cNvPr id="11" name="Text 9"/>
          <p:cNvSpPr/>
          <p:nvPr/>
        </p:nvSpPr>
        <p:spPr>
          <a:xfrm>
            <a:off x="4202787" y="4209098"/>
            <a:ext cx="9440942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Energiya ishlab chiqarishda, mushaklarning faoliyatida va qon bosimini tartibga solishda muhim rol o'ynaydi.</a:t>
            </a:r>
            <a:endParaRPr lang="en-US" sz="1550" dirty="0"/>
          </a:p>
        </p:txBody>
      </p:sp>
      <p:sp>
        <p:nvSpPr>
          <p:cNvPr id="12" name="Shape 10"/>
          <p:cNvSpPr/>
          <p:nvPr/>
        </p:nvSpPr>
        <p:spPr>
          <a:xfrm>
            <a:off x="4103608" y="4715113"/>
            <a:ext cx="9733717" cy="11430"/>
          </a:xfrm>
          <a:prstGeom prst="roundRect">
            <a:avLst>
              <a:gd name="adj" fmla="val 728666"/>
            </a:avLst>
          </a:prstGeom>
          <a:solidFill>
            <a:srgbClr val="C3D4CC"/>
          </a:solidFill>
          <a:ln/>
        </p:spPr>
      </p:sp>
      <p:sp>
        <p:nvSpPr>
          <p:cNvPr id="13" name="Shape 11"/>
          <p:cNvSpPr/>
          <p:nvPr/>
        </p:nvSpPr>
        <p:spPr>
          <a:xfrm>
            <a:off x="694015" y="4823698"/>
            <a:ext cx="4965859" cy="1142524"/>
          </a:xfrm>
          <a:prstGeom prst="roundRect">
            <a:avLst>
              <a:gd name="adj" fmla="val 7290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899874" y="5196602"/>
            <a:ext cx="158829" cy="3965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19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3</a:t>
            </a:r>
            <a:endParaRPr lang="en-US" sz="1950" dirty="0"/>
          </a:p>
        </p:txBody>
      </p:sp>
      <p:sp>
        <p:nvSpPr>
          <p:cNvPr id="15" name="Text 13"/>
          <p:cNvSpPr/>
          <p:nvPr/>
        </p:nvSpPr>
        <p:spPr>
          <a:xfrm>
            <a:off x="5858113" y="5021937"/>
            <a:ext cx="2478762" cy="309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Temir</a:t>
            </a:r>
            <a:endParaRPr lang="en-US" sz="1950" dirty="0"/>
          </a:p>
        </p:txBody>
      </p:sp>
      <p:sp>
        <p:nvSpPr>
          <p:cNvPr id="16" name="Text 14"/>
          <p:cNvSpPr/>
          <p:nvPr/>
        </p:nvSpPr>
        <p:spPr>
          <a:xfrm>
            <a:off x="5858113" y="5450681"/>
            <a:ext cx="3463766" cy="317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Qon yaratishda muhim ahamiyatga ega.</a:t>
            </a:r>
            <a:endParaRPr lang="en-US" sz="1550" dirty="0"/>
          </a:p>
        </p:txBody>
      </p:sp>
      <p:sp>
        <p:nvSpPr>
          <p:cNvPr id="17" name="Shape 15"/>
          <p:cNvSpPr/>
          <p:nvPr/>
        </p:nvSpPr>
        <p:spPr>
          <a:xfrm>
            <a:off x="5758934" y="5956697"/>
            <a:ext cx="8078391" cy="11430"/>
          </a:xfrm>
          <a:prstGeom prst="roundRect">
            <a:avLst>
              <a:gd name="adj" fmla="val 728666"/>
            </a:avLst>
          </a:prstGeom>
          <a:solidFill>
            <a:srgbClr val="C3D4CC"/>
          </a:solidFill>
          <a:ln/>
        </p:spPr>
      </p:sp>
      <p:sp>
        <p:nvSpPr>
          <p:cNvPr id="18" name="Shape 16"/>
          <p:cNvSpPr/>
          <p:nvPr/>
        </p:nvSpPr>
        <p:spPr>
          <a:xfrm>
            <a:off x="694015" y="6065282"/>
            <a:ext cx="6621185" cy="1459825"/>
          </a:xfrm>
          <a:prstGeom prst="roundRect">
            <a:avLst>
              <a:gd name="adj" fmla="val 5705"/>
            </a:avLst>
          </a:prstGeom>
          <a:solidFill>
            <a:srgbClr val="DDEEE6"/>
          </a:solidFill>
          <a:ln w="7620">
            <a:solidFill>
              <a:srgbClr val="C3D4CC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899874" y="6596896"/>
            <a:ext cx="176212" cy="3965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19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4</a:t>
            </a:r>
            <a:endParaRPr lang="en-US" sz="1950" dirty="0"/>
          </a:p>
        </p:txBody>
      </p:sp>
      <p:sp>
        <p:nvSpPr>
          <p:cNvPr id="20" name="Text 18"/>
          <p:cNvSpPr/>
          <p:nvPr/>
        </p:nvSpPr>
        <p:spPr>
          <a:xfrm>
            <a:off x="7513439" y="6263521"/>
            <a:ext cx="2478762" cy="3098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3B4E4E"/>
                </a:solidFill>
                <a:latin typeface="Syne Bold" pitchFamily="34" charset="0"/>
                <a:ea typeface="Syne Bold" pitchFamily="34" charset="-122"/>
                <a:cs typeface="Syne Bold" pitchFamily="34" charset="-120"/>
              </a:rPr>
              <a:t>Sink</a:t>
            </a:r>
            <a:endParaRPr lang="en-US" sz="1950" dirty="0"/>
          </a:p>
        </p:txBody>
      </p:sp>
      <p:sp>
        <p:nvSpPr>
          <p:cNvPr id="21" name="Text 19"/>
          <p:cNvSpPr/>
          <p:nvPr/>
        </p:nvSpPr>
        <p:spPr>
          <a:xfrm>
            <a:off x="7513439" y="6692265"/>
            <a:ext cx="6224707" cy="6346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dirty="0">
                <a:solidFill>
                  <a:srgbClr val="3B4E4E"/>
                </a:solidFill>
                <a:latin typeface="Overpass Light" pitchFamily="34" charset="0"/>
                <a:ea typeface="Overpass Light" pitchFamily="34" charset="-122"/>
                <a:cs typeface="Overpass Light" pitchFamily="34" charset="-120"/>
              </a:rPr>
              <a:t>Immunitetni mustahkamlashda, terining sog'lomligini saqlashda va yaralarni tezroq bitishda yordam beradi.</a:t>
            </a:r>
            <a:endParaRPr lang="en-US" sz="155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2894590" y="7826644"/>
            <a:ext cx="1611824" cy="2789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558</Words>
  <Application>Microsoft Office PowerPoint</Application>
  <PresentationFormat>Произвольный</PresentationFormat>
  <Paragraphs>93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Syne Bold</vt:lpstr>
      <vt:lpstr>Times New Roman</vt:lpstr>
      <vt:lpstr>Arial</vt:lpstr>
      <vt:lpstr>Overpass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2</cp:revision>
  <dcterms:created xsi:type="dcterms:W3CDTF">2024-12-01T09:57:11Z</dcterms:created>
  <dcterms:modified xsi:type="dcterms:W3CDTF">2026-05-19T01:13:02Z</dcterms:modified>
</cp:coreProperties>
</file>