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Alice" panose="020B0604020202020204" charset="0"/>
      <p:regular r:id="rId13"/>
    </p:embeddedFont>
    <p:embeddedFont>
      <p:font typeface="Lora" panose="020F0502020204030204" pitchFamily="2" charset="-52"/>
      <p:regular r:id="rId1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1" d="100"/>
          <a:sy n="61" d="100"/>
        </p:scale>
        <p:origin x="3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60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883294" y="1497629"/>
            <a:ext cx="8350211" cy="1417558"/>
          </a:xfrm>
          <a:prstGeom prst="rect">
            <a:avLst/>
          </a:prstGeom>
          <a:noFill/>
          <a:ln/>
        </p:spPr>
        <p:txBody>
          <a:bodyPr wrap="square" lIns="0" tIns="0" rIns="0" bIns="0" rtlCol="0" anchor="t"/>
          <a:lstStyle/>
          <a:p>
            <a:pPr algn="ctr">
              <a:lnSpc>
                <a:spcPts val="5550"/>
              </a:lnSpc>
            </a:pPr>
            <a:r>
              <a:rPr lang="uz-Cyrl-UZ" sz="8000" dirty="0">
                <a:latin typeface="Times New Roman" panose="02020603050405020304" pitchFamily="18" charset="0"/>
                <a:cs typeface="Times New Roman" panose="02020603050405020304" pitchFamily="18" charset="0"/>
              </a:rPr>
              <a:t>Korxona ishchilariga ta’sir etuvchi omillar.</a:t>
            </a:r>
            <a:endParaRPr lang="en-US" sz="8000" dirty="0">
              <a:latin typeface="Times New Roman" panose="02020603050405020304" pitchFamily="18" charset="0"/>
              <a:cs typeface="Times New Roman" panose="02020603050405020304" pitchFamily="18" charset="0"/>
            </a:endParaRPr>
          </a:p>
        </p:txBody>
      </p:sp>
      <p:sp>
        <p:nvSpPr>
          <p:cNvPr id="4" name="Text 1"/>
          <p:cNvSpPr/>
          <p:nvPr/>
        </p:nvSpPr>
        <p:spPr>
          <a:xfrm>
            <a:off x="6280190" y="4123253"/>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Korxonaning muvaffaqiyati ishchilarning motivatsiyasi va samaradorligiga bog'liq. Ushbu prezentatsiya korxona ishchilariga ta'sir etadigan muhim omillarni tahlil qiladi.</a:t>
            </a:r>
            <a:endParaRPr lang="en-US" sz="1750" dirty="0"/>
          </a:p>
        </p:txBody>
      </p:sp>
      <p:sp>
        <p:nvSpPr>
          <p:cNvPr id="5" name="Shape 2"/>
          <p:cNvSpPr/>
          <p:nvPr/>
        </p:nvSpPr>
        <p:spPr>
          <a:xfrm>
            <a:off x="6280190" y="5484019"/>
            <a:ext cx="362903" cy="362903"/>
          </a:xfrm>
          <a:prstGeom prst="roundRect">
            <a:avLst>
              <a:gd name="adj" fmla="val 25194296"/>
            </a:avLst>
          </a:prstGeom>
          <a:noFill/>
          <a:ln w="7620">
            <a:solidFill>
              <a:srgbClr val="FFFFFF"/>
            </a:solidFill>
            <a:prstDash val="solid"/>
          </a:ln>
        </p:spPr>
      </p:sp>
      <p:sp>
        <p:nvSpPr>
          <p:cNvPr id="6" name="Скругленный прямоугольник 5"/>
          <p:cNvSpPr/>
          <p:nvPr/>
        </p:nvSpPr>
        <p:spPr>
          <a:xfrm>
            <a:off x="12848095" y="7780149"/>
            <a:ext cx="1782305" cy="340963"/>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864525"/>
            <a:ext cx="5670590"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Xulosa va Takliflar</a:t>
            </a:r>
            <a:endParaRPr lang="en-US" sz="4450" dirty="0"/>
          </a:p>
        </p:txBody>
      </p:sp>
      <p:sp>
        <p:nvSpPr>
          <p:cNvPr id="4" name="Text 1"/>
          <p:cNvSpPr/>
          <p:nvPr/>
        </p:nvSpPr>
        <p:spPr>
          <a:xfrm>
            <a:off x="793790" y="3913465"/>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Korxona ishchilarining motivatsiyasi va samaradorligini oshirish uchun ularga qulay ish sharoitlari yaratib berish, o'zaro hurmat va ishonchli muhitda ish olib borish imkoniyatini berish, mehnatga rag'batlantirish va o'sish imkoniyatlarini taqdim etish kerak.</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77058"/>
            <a:ext cx="8208169"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Ish Sharoitlari va Mehnat Muhiti</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Ergonomik Ish Joylari</a:t>
            </a:r>
            <a:endParaRPr lang="en-US" sz="2200" dirty="0"/>
          </a:p>
        </p:txBody>
      </p:sp>
      <p:sp>
        <p:nvSpPr>
          <p:cNvPr id="4" name="Text 2"/>
          <p:cNvSpPr/>
          <p:nvPr/>
        </p:nvSpPr>
        <p:spPr>
          <a:xfrm>
            <a:off x="793790" y="4033957"/>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Xodimlarga qulay ish sharoitlari taqdim etilishi, ergonomik jihatdan to'g'ri jihozlangan ish joylari muhimdir.</a:t>
            </a:r>
            <a:endParaRPr lang="en-US" sz="1750" dirty="0"/>
          </a:p>
        </p:txBody>
      </p:sp>
      <p:sp>
        <p:nvSpPr>
          <p:cNvPr id="5" name="Text 3"/>
          <p:cNvSpPr/>
          <p:nvPr/>
        </p:nvSpPr>
        <p:spPr>
          <a:xfrm>
            <a:off x="5332928" y="3452813"/>
            <a:ext cx="3782735"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Xavfsizlik va Sog'liqni Saqlash</a:t>
            </a:r>
            <a:endParaRPr lang="en-US" sz="2200" dirty="0"/>
          </a:p>
        </p:txBody>
      </p:sp>
      <p:sp>
        <p:nvSpPr>
          <p:cNvPr id="6" name="Text 4"/>
          <p:cNvSpPr/>
          <p:nvPr/>
        </p:nvSpPr>
        <p:spPr>
          <a:xfrm>
            <a:off x="5332928"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Ish joyining xavfsizligi va sog'liqni saqlash choralari ishchilarning salomatligi va ishga bo'lgan qiziqishini saqlashda muhim rol o'ynaydi.</a:t>
            </a:r>
            <a:endParaRPr lang="en-US" sz="1750" dirty="0"/>
          </a:p>
        </p:txBody>
      </p:sp>
      <p:sp>
        <p:nvSpPr>
          <p:cNvPr id="7" name="Text 5"/>
          <p:cNvSpPr/>
          <p:nvPr/>
        </p:nvSpPr>
        <p:spPr>
          <a:xfrm>
            <a:off x="9872067"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Qulay Mehnat Muhiti</a:t>
            </a:r>
            <a:endParaRPr lang="en-US" sz="2200" dirty="0"/>
          </a:p>
        </p:txBody>
      </p:sp>
      <p:sp>
        <p:nvSpPr>
          <p:cNvPr id="8" name="Text 6"/>
          <p:cNvSpPr/>
          <p:nvPr/>
        </p:nvSpPr>
        <p:spPr>
          <a:xfrm>
            <a:off x="9872067" y="4033957"/>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Xodim o'rtasida o'zaro hurmat va do'stona muhit yaratilishi, stressni kamaytirishga yordam beradi.</a:t>
            </a:r>
            <a:endParaRPr lang="en-US" sz="1750" dirty="0"/>
          </a:p>
        </p:txBody>
      </p:sp>
      <p:sp>
        <p:nvSpPr>
          <p:cNvPr id="9" name="Скругленный прямоугольник 8"/>
          <p:cNvSpPr/>
          <p:nvPr/>
        </p:nvSpPr>
        <p:spPr>
          <a:xfrm>
            <a:off x="12848095" y="7780149"/>
            <a:ext cx="1782305" cy="340963"/>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72145"/>
            <a:ext cx="8090773"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Ish Yuki va Stressga Chidamlilik</a:t>
            </a:r>
            <a:endParaRPr lang="en-US" sz="4450" dirty="0"/>
          </a:p>
        </p:txBody>
      </p:sp>
      <p:pic>
        <p:nvPicPr>
          <p:cNvPr id="3" name="Image 0" descr="preencoded.png"/>
          <p:cNvPicPr>
            <a:picLocks noChangeAspect="1"/>
          </p:cNvPicPr>
          <p:nvPr/>
        </p:nvPicPr>
        <p:blipFill>
          <a:blip r:embed="rId3"/>
          <a:stretch>
            <a:fillRect/>
          </a:stretch>
        </p:blipFill>
        <p:spPr>
          <a:xfrm>
            <a:off x="2978348" y="2134553"/>
            <a:ext cx="2152055" cy="1669852"/>
          </a:xfrm>
          <a:prstGeom prst="rect">
            <a:avLst/>
          </a:prstGeom>
        </p:spPr>
      </p:pic>
      <p:sp>
        <p:nvSpPr>
          <p:cNvPr id="4" name="Text 1"/>
          <p:cNvSpPr/>
          <p:nvPr/>
        </p:nvSpPr>
        <p:spPr>
          <a:xfrm>
            <a:off x="3993713" y="2959179"/>
            <a:ext cx="121325" cy="453509"/>
          </a:xfrm>
          <a:prstGeom prst="rect">
            <a:avLst/>
          </a:prstGeom>
          <a:noFill/>
          <a:ln/>
        </p:spPr>
        <p:txBody>
          <a:bodyPr wrap="none" lIns="0" tIns="0" rIns="0" bIns="0" rtlCol="0" anchor="t"/>
          <a:lstStyle/>
          <a:p>
            <a:pPr marL="0" indent="0" algn="ctr">
              <a:lnSpc>
                <a:spcPts val="3550"/>
              </a:lnSpc>
              <a:buNone/>
            </a:pPr>
            <a:r>
              <a:rPr lang="en-US" sz="2200" dirty="0">
                <a:solidFill>
                  <a:srgbClr val="2C2821"/>
                </a:solidFill>
                <a:latin typeface="Alice" pitchFamily="34" charset="0"/>
                <a:ea typeface="Alice" pitchFamily="34" charset="-122"/>
                <a:cs typeface="Alice" pitchFamily="34" charset="-120"/>
              </a:rPr>
              <a:t>1</a:t>
            </a:r>
            <a:endParaRPr lang="en-US" sz="2200" dirty="0"/>
          </a:p>
        </p:txBody>
      </p:sp>
      <p:sp>
        <p:nvSpPr>
          <p:cNvPr id="5" name="Text 2"/>
          <p:cNvSpPr/>
          <p:nvPr/>
        </p:nvSpPr>
        <p:spPr>
          <a:xfrm>
            <a:off x="5357217" y="25428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Stressni Boshqarish</a:t>
            </a:r>
            <a:endParaRPr lang="en-US" sz="2200" dirty="0"/>
          </a:p>
        </p:txBody>
      </p:sp>
      <p:sp>
        <p:nvSpPr>
          <p:cNvPr id="6" name="Text 3"/>
          <p:cNvSpPr/>
          <p:nvPr/>
        </p:nvSpPr>
        <p:spPr>
          <a:xfrm>
            <a:off x="5357217" y="3033236"/>
            <a:ext cx="7224355"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Stressli vaziyatlarni samarali boshqarish texnikalarini o'rgatish kerak.</a:t>
            </a:r>
            <a:endParaRPr lang="en-US" sz="1750" dirty="0"/>
          </a:p>
        </p:txBody>
      </p:sp>
      <p:sp>
        <p:nvSpPr>
          <p:cNvPr id="7" name="Shape 4"/>
          <p:cNvSpPr/>
          <p:nvPr/>
        </p:nvSpPr>
        <p:spPr>
          <a:xfrm>
            <a:off x="5187077" y="3817501"/>
            <a:ext cx="8592860" cy="15240"/>
          </a:xfrm>
          <a:prstGeom prst="roundRect">
            <a:avLst>
              <a:gd name="adj" fmla="val 223256"/>
            </a:avLst>
          </a:prstGeom>
          <a:solidFill>
            <a:srgbClr val="D6D3CC"/>
          </a:solidFill>
          <a:ln/>
        </p:spPr>
      </p:sp>
      <p:pic>
        <p:nvPicPr>
          <p:cNvPr id="8" name="Image 1" descr="preencoded.png"/>
          <p:cNvPicPr>
            <a:picLocks noChangeAspect="1"/>
          </p:cNvPicPr>
          <p:nvPr/>
        </p:nvPicPr>
        <p:blipFill>
          <a:blip r:embed="rId4"/>
          <a:stretch>
            <a:fillRect/>
          </a:stretch>
        </p:blipFill>
        <p:spPr>
          <a:xfrm>
            <a:off x="1902381" y="3861078"/>
            <a:ext cx="4304109" cy="1669852"/>
          </a:xfrm>
          <a:prstGeom prst="rect">
            <a:avLst/>
          </a:prstGeom>
        </p:spPr>
      </p:pic>
      <p:sp>
        <p:nvSpPr>
          <p:cNvPr id="9" name="Text 5"/>
          <p:cNvSpPr/>
          <p:nvPr/>
        </p:nvSpPr>
        <p:spPr>
          <a:xfrm>
            <a:off x="3984784" y="4469249"/>
            <a:ext cx="139184" cy="453509"/>
          </a:xfrm>
          <a:prstGeom prst="rect">
            <a:avLst/>
          </a:prstGeom>
          <a:noFill/>
          <a:ln/>
        </p:spPr>
        <p:txBody>
          <a:bodyPr wrap="none" lIns="0" tIns="0" rIns="0" bIns="0" rtlCol="0" anchor="t"/>
          <a:lstStyle/>
          <a:p>
            <a:pPr marL="0" indent="0" algn="ctr">
              <a:lnSpc>
                <a:spcPts val="3550"/>
              </a:lnSpc>
              <a:buNone/>
            </a:pPr>
            <a:r>
              <a:rPr lang="en-US" sz="2200" dirty="0">
                <a:solidFill>
                  <a:srgbClr val="2C2821"/>
                </a:solidFill>
                <a:latin typeface="Alice" pitchFamily="34" charset="0"/>
                <a:ea typeface="Alice" pitchFamily="34" charset="-122"/>
                <a:cs typeface="Alice" pitchFamily="34" charset="-120"/>
              </a:rPr>
              <a:t>2</a:t>
            </a:r>
            <a:endParaRPr lang="en-US" sz="2200" dirty="0"/>
          </a:p>
        </p:txBody>
      </p:sp>
      <p:sp>
        <p:nvSpPr>
          <p:cNvPr id="10" name="Text 6"/>
          <p:cNvSpPr/>
          <p:nvPr/>
        </p:nvSpPr>
        <p:spPr>
          <a:xfrm>
            <a:off x="6433304" y="40878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Ish Yukuning Balansi</a:t>
            </a:r>
            <a:endParaRPr lang="en-US" sz="2200" dirty="0"/>
          </a:p>
        </p:txBody>
      </p:sp>
      <p:sp>
        <p:nvSpPr>
          <p:cNvPr id="11" name="Text 7"/>
          <p:cNvSpPr/>
          <p:nvPr/>
        </p:nvSpPr>
        <p:spPr>
          <a:xfrm>
            <a:off x="6433304" y="4578310"/>
            <a:ext cx="7176492"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Ish yukining teng taqsimlanishi, ishchilarning ortiqcha yuklanishiga yo'l qo'ymaslik kerak.</a:t>
            </a:r>
            <a:endParaRPr lang="en-US" sz="1750" dirty="0"/>
          </a:p>
        </p:txBody>
      </p:sp>
      <p:sp>
        <p:nvSpPr>
          <p:cNvPr id="12" name="Shape 8"/>
          <p:cNvSpPr/>
          <p:nvPr/>
        </p:nvSpPr>
        <p:spPr>
          <a:xfrm>
            <a:off x="6263164" y="5544026"/>
            <a:ext cx="7516773" cy="15240"/>
          </a:xfrm>
          <a:prstGeom prst="roundRect">
            <a:avLst>
              <a:gd name="adj" fmla="val 223256"/>
            </a:avLst>
          </a:prstGeom>
          <a:solidFill>
            <a:srgbClr val="D6D3CC"/>
          </a:solidFill>
          <a:ln/>
        </p:spPr>
      </p:sp>
      <p:pic>
        <p:nvPicPr>
          <p:cNvPr id="13" name="Image 2" descr="preencoded.png"/>
          <p:cNvPicPr>
            <a:picLocks noChangeAspect="1"/>
          </p:cNvPicPr>
          <p:nvPr/>
        </p:nvPicPr>
        <p:blipFill>
          <a:blip r:embed="rId5"/>
          <a:stretch>
            <a:fillRect/>
          </a:stretch>
        </p:blipFill>
        <p:spPr>
          <a:xfrm>
            <a:off x="826294" y="5587603"/>
            <a:ext cx="6456164" cy="1669852"/>
          </a:xfrm>
          <a:prstGeom prst="rect">
            <a:avLst/>
          </a:prstGeom>
        </p:spPr>
      </p:pic>
      <p:sp>
        <p:nvSpPr>
          <p:cNvPr id="14" name="Text 9"/>
          <p:cNvSpPr/>
          <p:nvPr/>
        </p:nvSpPr>
        <p:spPr>
          <a:xfrm>
            <a:off x="3985260" y="6195774"/>
            <a:ext cx="138113" cy="453509"/>
          </a:xfrm>
          <a:prstGeom prst="rect">
            <a:avLst/>
          </a:prstGeom>
          <a:noFill/>
          <a:ln/>
        </p:spPr>
        <p:txBody>
          <a:bodyPr wrap="none" lIns="0" tIns="0" rIns="0" bIns="0" rtlCol="0" anchor="t"/>
          <a:lstStyle/>
          <a:p>
            <a:pPr marL="0" indent="0" algn="ctr">
              <a:lnSpc>
                <a:spcPts val="3550"/>
              </a:lnSpc>
              <a:buNone/>
            </a:pPr>
            <a:r>
              <a:rPr lang="en-US" sz="2200" dirty="0">
                <a:solidFill>
                  <a:srgbClr val="2C2821"/>
                </a:solidFill>
                <a:latin typeface="Alice" pitchFamily="34" charset="0"/>
                <a:ea typeface="Alice" pitchFamily="34" charset="-122"/>
                <a:cs typeface="Alice" pitchFamily="34" charset="-120"/>
              </a:rPr>
              <a:t>3</a:t>
            </a:r>
            <a:endParaRPr lang="en-US" sz="2200" dirty="0"/>
          </a:p>
        </p:txBody>
      </p:sp>
      <p:sp>
        <p:nvSpPr>
          <p:cNvPr id="15" name="Text 10"/>
          <p:cNvSpPr/>
          <p:nvPr/>
        </p:nvSpPr>
        <p:spPr>
          <a:xfrm>
            <a:off x="7509272" y="58144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Dam Olish Vaqti</a:t>
            </a:r>
            <a:endParaRPr lang="en-US" sz="2200" dirty="0"/>
          </a:p>
        </p:txBody>
      </p:sp>
      <p:sp>
        <p:nvSpPr>
          <p:cNvPr id="16" name="Text 11"/>
          <p:cNvSpPr/>
          <p:nvPr/>
        </p:nvSpPr>
        <p:spPr>
          <a:xfrm>
            <a:off x="7509272" y="6304836"/>
            <a:ext cx="6100524"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Ishchilarga yetarli miqdorda dam olish vaqti berish, samaradorlikni oshirishga yordam beradi.</a:t>
            </a:r>
            <a:endParaRPr lang="en-US" sz="1750" dirty="0"/>
          </a:p>
        </p:txBody>
      </p:sp>
      <p:sp>
        <p:nvSpPr>
          <p:cNvPr id="17" name="Скругленный прямоугольник 16"/>
          <p:cNvSpPr/>
          <p:nvPr/>
        </p:nvSpPr>
        <p:spPr>
          <a:xfrm>
            <a:off x="12848095" y="7780149"/>
            <a:ext cx="1782305" cy="340963"/>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991570"/>
            <a:ext cx="10676215"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Mehnatga Rag'batlantirish va Mukofotlash</a:t>
            </a:r>
            <a:endParaRPr lang="en-US" sz="4450" dirty="0"/>
          </a:p>
        </p:txBody>
      </p:sp>
      <p:sp>
        <p:nvSpPr>
          <p:cNvPr id="4" name="Shape 1"/>
          <p:cNvSpPr/>
          <p:nvPr/>
        </p:nvSpPr>
        <p:spPr>
          <a:xfrm>
            <a:off x="793790" y="5040511"/>
            <a:ext cx="4196358" cy="2032754"/>
          </a:xfrm>
          <a:prstGeom prst="roundRect">
            <a:avLst>
              <a:gd name="adj" fmla="val 1674"/>
            </a:avLst>
          </a:prstGeom>
          <a:solidFill>
            <a:srgbClr val="F0EDE6"/>
          </a:solidFill>
          <a:ln/>
        </p:spPr>
      </p:sp>
      <p:sp>
        <p:nvSpPr>
          <p:cNvPr id="5" name="Text 2"/>
          <p:cNvSpPr/>
          <p:nvPr/>
        </p:nvSpPr>
        <p:spPr>
          <a:xfrm>
            <a:off x="1020604" y="526732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Maosh va Imtiyozlar</a:t>
            </a:r>
            <a:endParaRPr lang="en-US" sz="2200" dirty="0"/>
          </a:p>
        </p:txBody>
      </p:sp>
      <p:sp>
        <p:nvSpPr>
          <p:cNvPr id="6" name="Text 3"/>
          <p:cNvSpPr/>
          <p:nvPr/>
        </p:nvSpPr>
        <p:spPr>
          <a:xfrm>
            <a:off x="1020604" y="5757743"/>
            <a:ext cx="3742730" cy="725805"/>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Ishchilarga raqobatbardosh maosh va bonus tizimi taklif etilishi kerak.</a:t>
            </a:r>
            <a:endParaRPr lang="en-US" sz="1750" dirty="0"/>
          </a:p>
        </p:txBody>
      </p:sp>
      <p:sp>
        <p:nvSpPr>
          <p:cNvPr id="7" name="Shape 4"/>
          <p:cNvSpPr/>
          <p:nvPr/>
        </p:nvSpPr>
        <p:spPr>
          <a:xfrm>
            <a:off x="5216962" y="5040511"/>
            <a:ext cx="4196358" cy="2032754"/>
          </a:xfrm>
          <a:prstGeom prst="roundRect">
            <a:avLst>
              <a:gd name="adj" fmla="val 1674"/>
            </a:avLst>
          </a:prstGeom>
          <a:solidFill>
            <a:srgbClr val="F0EDE6"/>
          </a:solidFill>
          <a:ln/>
        </p:spPr>
      </p:sp>
      <p:sp>
        <p:nvSpPr>
          <p:cNvPr id="8" name="Text 5"/>
          <p:cNvSpPr/>
          <p:nvPr/>
        </p:nvSpPr>
        <p:spPr>
          <a:xfrm>
            <a:off x="5443776" y="526732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Tan olinishi</a:t>
            </a:r>
            <a:endParaRPr lang="en-US" sz="2200" dirty="0"/>
          </a:p>
        </p:txBody>
      </p:sp>
      <p:sp>
        <p:nvSpPr>
          <p:cNvPr id="9" name="Text 6"/>
          <p:cNvSpPr/>
          <p:nvPr/>
        </p:nvSpPr>
        <p:spPr>
          <a:xfrm>
            <a:off x="5443776" y="5757743"/>
            <a:ext cx="3742730"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Ishchilarning yutuqlari va hissalarini tan olish, ularni rag'batlantirishga yordam beradi.</a:t>
            </a:r>
            <a:endParaRPr lang="en-US" sz="1750" dirty="0"/>
          </a:p>
        </p:txBody>
      </p:sp>
      <p:sp>
        <p:nvSpPr>
          <p:cNvPr id="10" name="Shape 7"/>
          <p:cNvSpPr/>
          <p:nvPr/>
        </p:nvSpPr>
        <p:spPr>
          <a:xfrm>
            <a:off x="9640133" y="5040511"/>
            <a:ext cx="4196358" cy="2032754"/>
          </a:xfrm>
          <a:prstGeom prst="roundRect">
            <a:avLst>
              <a:gd name="adj" fmla="val 1674"/>
            </a:avLst>
          </a:prstGeom>
          <a:solidFill>
            <a:srgbClr val="F0EDE6"/>
          </a:solidFill>
          <a:ln/>
        </p:spPr>
      </p:sp>
      <p:sp>
        <p:nvSpPr>
          <p:cNvPr id="11" name="Text 8"/>
          <p:cNvSpPr/>
          <p:nvPr/>
        </p:nvSpPr>
        <p:spPr>
          <a:xfrm>
            <a:off x="9866948" y="526732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O'sish Imkoniyatlari</a:t>
            </a:r>
            <a:endParaRPr lang="en-US" sz="2200" dirty="0"/>
          </a:p>
        </p:txBody>
      </p:sp>
      <p:sp>
        <p:nvSpPr>
          <p:cNvPr id="12" name="Text 9"/>
          <p:cNvSpPr/>
          <p:nvPr/>
        </p:nvSpPr>
        <p:spPr>
          <a:xfrm>
            <a:off x="9866948" y="5757743"/>
            <a:ext cx="3742730"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Ishchilarga o'zlarini rivojlantirish va karerasini o'stirish imkoniyatlari berilishi kerak.</a:t>
            </a:r>
            <a:endParaRPr lang="en-US" sz="1750" dirty="0"/>
          </a:p>
        </p:txBody>
      </p:sp>
      <p:sp>
        <p:nvSpPr>
          <p:cNvPr id="13" name="Скругленный прямоугольник 12"/>
          <p:cNvSpPr/>
          <p:nvPr/>
        </p:nvSpPr>
        <p:spPr>
          <a:xfrm>
            <a:off x="12848095" y="7780149"/>
            <a:ext cx="1782305" cy="340963"/>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4023" y="694611"/>
            <a:ext cx="7635954" cy="1346597"/>
          </a:xfrm>
          <a:prstGeom prst="rect">
            <a:avLst/>
          </a:prstGeom>
          <a:noFill/>
          <a:ln/>
        </p:spPr>
        <p:txBody>
          <a:bodyPr wrap="square" lIns="0" tIns="0" rIns="0" bIns="0" rtlCol="0" anchor="t"/>
          <a:lstStyle/>
          <a:p>
            <a:pPr marL="0" indent="0">
              <a:lnSpc>
                <a:spcPts val="5300"/>
              </a:lnSpc>
              <a:buNone/>
            </a:pPr>
            <a:r>
              <a:rPr lang="en-US" sz="4200" dirty="0">
                <a:solidFill>
                  <a:srgbClr val="233E32"/>
                </a:solidFill>
                <a:latin typeface="Alice" pitchFamily="34" charset="0"/>
                <a:ea typeface="Alice" pitchFamily="34" charset="-122"/>
                <a:cs typeface="Alice" pitchFamily="34" charset="-120"/>
              </a:rPr>
              <a:t>Korxona Ichida Muloqot va O'zaro Hurmat</a:t>
            </a:r>
            <a:endParaRPr lang="en-US" sz="4200" dirty="0"/>
          </a:p>
        </p:txBody>
      </p:sp>
      <p:pic>
        <p:nvPicPr>
          <p:cNvPr id="4" name="Image 1" descr="preencoded.png"/>
          <p:cNvPicPr>
            <a:picLocks noChangeAspect="1"/>
          </p:cNvPicPr>
          <p:nvPr/>
        </p:nvPicPr>
        <p:blipFill>
          <a:blip r:embed="rId4"/>
          <a:stretch>
            <a:fillRect/>
          </a:stretch>
        </p:blipFill>
        <p:spPr>
          <a:xfrm>
            <a:off x="754023" y="2364343"/>
            <a:ext cx="1077278" cy="1723549"/>
          </a:xfrm>
          <a:prstGeom prst="rect">
            <a:avLst/>
          </a:prstGeom>
        </p:spPr>
      </p:pic>
      <p:sp>
        <p:nvSpPr>
          <p:cNvPr id="5" name="Text 1"/>
          <p:cNvSpPr/>
          <p:nvPr/>
        </p:nvSpPr>
        <p:spPr>
          <a:xfrm>
            <a:off x="2154436" y="2579727"/>
            <a:ext cx="2693194" cy="336590"/>
          </a:xfrm>
          <a:prstGeom prst="rect">
            <a:avLst/>
          </a:prstGeom>
          <a:noFill/>
          <a:ln/>
        </p:spPr>
        <p:txBody>
          <a:bodyPr wrap="none" lIns="0" tIns="0" rIns="0" bIns="0" rtlCol="0" anchor="t"/>
          <a:lstStyle/>
          <a:p>
            <a:pPr marL="0" indent="0" algn="l">
              <a:lnSpc>
                <a:spcPts val="2650"/>
              </a:lnSpc>
              <a:buNone/>
            </a:pPr>
            <a:r>
              <a:rPr lang="en-US" sz="2100" dirty="0">
                <a:solidFill>
                  <a:srgbClr val="2C2821"/>
                </a:solidFill>
                <a:latin typeface="Alice" pitchFamily="34" charset="0"/>
                <a:ea typeface="Alice" pitchFamily="34" charset="-122"/>
                <a:cs typeface="Alice" pitchFamily="34" charset="-120"/>
              </a:rPr>
              <a:t>Ochiq Muloqot</a:t>
            </a:r>
            <a:endParaRPr lang="en-US" sz="2100" dirty="0"/>
          </a:p>
        </p:txBody>
      </p:sp>
      <p:sp>
        <p:nvSpPr>
          <p:cNvPr id="6" name="Text 2"/>
          <p:cNvSpPr/>
          <p:nvPr/>
        </p:nvSpPr>
        <p:spPr>
          <a:xfrm>
            <a:off x="2154436" y="3045500"/>
            <a:ext cx="6235541" cy="689610"/>
          </a:xfrm>
          <a:prstGeom prst="rect">
            <a:avLst/>
          </a:prstGeom>
          <a:noFill/>
          <a:ln/>
        </p:spPr>
        <p:txBody>
          <a:bodyPr wrap="square" lIns="0" tIns="0" rIns="0" bIns="0" rtlCol="0" anchor="t"/>
          <a:lstStyle/>
          <a:p>
            <a:pPr marL="0" indent="0" algn="l">
              <a:lnSpc>
                <a:spcPts val="2700"/>
              </a:lnSpc>
              <a:buNone/>
            </a:pPr>
            <a:r>
              <a:rPr lang="en-US" sz="1650" dirty="0">
                <a:solidFill>
                  <a:srgbClr val="2C2821"/>
                </a:solidFill>
                <a:latin typeface="Lora" pitchFamily="34" charset="0"/>
                <a:ea typeface="Lora" pitchFamily="34" charset="-122"/>
                <a:cs typeface="Lora" pitchFamily="34" charset="-120"/>
              </a:rPr>
              <a:t>Barcha darajadagi xodimlar o'rtasida ochiq va samarali muloqot tizimi yaratish muhimdir.</a:t>
            </a:r>
            <a:endParaRPr lang="en-US" sz="1650" dirty="0"/>
          </a:p>
        </p:txBody>
      </p:sp>
      <p:pic>
        <p:nvPicPr>
          <p:cNvPr id="7" name="Image 2" descr="preencoded.png"/>
          <p:cNvPicPr>
            <a:picLocks noChangeAspect="1"/>
          </p:cNvPicPr>
          <p:nvPr/>
        </p:nvPicPr>
        <p:blipFill>
          <a:blip r:embed="rId5"/>
          <a:stretch>
            <a:fillRect/>
          </a:stretch>
        </p:blipFill>
        <p:spPr>
          <a:xfrm>
            <a:off x="754023" y="4087892"/>
            <a:ext cx="1077278" cy="1723549"/>
          </a:xfrm>
          <a:prstGeom prst="rect">
            <a:avLst/>
          </a:prstGeom>
        </p:spPr>
      </p:pic>
      <p:sp>
        <p:nvSpPr>
          <p:cNvPr id="8" name="Text 3"/>
          <p:cNvSpPr/>
          <p:nvPr/>
        </p:nvSpPr>
        <p:spPr>
          <a:xfrm>
            <a:off x="2154436" y="4303276"/>
            <a:ext cx="2693194" cy="336590"/>
          </a:xfrm>
          <a:prstGeom prst="rect">
            <a:avLst/>
          </a:prstGeom>
          <a:noFill/>
          <a:ln/>
        </p:spPr>
        <p:txBody>
          <a:bodyPr wrap="none" lIns="0" tIns="0" rIns="0" bIns="0" rtlCol="0" anchor="t"/>
          <a:lstStyle/>
          <a:p>
            <a:pPr marL="0" indent="0" algn="l">
              <a:lnSpc>
                <a:spcPts val="2650"/>
              </a:lnSpc>
              <a:buNone/>
            </a:pPr>
            <a:r>
              <a:rPr lang="en-US" sz="2100" dirty="0">
                <a:solidFill>
                  <a:srgbClr val="2C2821"/>
                </a:solidFill>
                <a:latin typeface="Alice" pitchFamily="34" charset="0"/>
                <a:ea typeface="Alice" pitchFamily="34" charset="-122"/>
                <a:cs typeface="Alice" pitchFamily="34" charset="-120"/>
              </a:rPr>
              <a:t>Hurmat va Qadrlash</a:t>
            </a:r>
            <a:endParaRPr lang="en-US" sz="2100" dirty="0"/>
          </a:p>
        </p:txBody>
      </p:sp>
      <p:sp>
        <p:nvSpPr>
          <p:cNvPr id="9" name="Text 4"/>
          <p:cNvSpPr/>
          <p:nvPr/>
        </p:nvSpPr>
        <p:spPr>
          <a:xfrm>
            <a:off x="2154436" y="4769048"/>
            <a:ext cx="6235541" cy="689610"/>
          </a:xfrm>
          <a:prstGeom prst="rect">
            <a:avLst/>
          </a:prstGeom>
          <a:noFill/>
          <a:ln/>
        </p:spPr>
        <p:txBody>
          <a:bodyPr wrap="square" lIns="0" tIns="0" rIns="0" bIns="0" rtlCol="0" anchor="t"/>
          <a:lstStyle/>
          <a:p>
            <a:pPr marL="0" indent="0" algn="l">
              <a:lnSpc>
                <a:spcPts val="2700"/>
              </a:lnSpc>
              <a:buNone/>
            </a:pPr>
            <a:r>
              <a:rPr lang="en-US" sz="1650" dirty="0">
                <a:solidFill>
                  <a:srgbClr val="2C2821"/>
                </a:solidFill>
                <a:latin typeface="Lora" pitchFamily="34" charset="0"/>
                <a:ea typeface="Lora" pitchFamily="34" charset="-122"/>
                <a:cs typeface="Lora" pitchFamily="34" charset="-120"/>
              </a:rPr>
              <a:t>Ishchilarning fikrlari va his-tuyg'ularini hurmat qilish, ularni qadrlash, mehnatga bo'lgan munosabatni yaxshilaydi.</a:t>
            </a:r>
            <a:endParaRPr lang="en-US" sz="1650" dirty="0"/>
          </a:p>
        </p:txBody>
      </p:sp>
      <p:pic>
        <p:nvPicPr>
          <p:cNvPr id="10" name="Image 3" descr="preencoded.png"/>
          <p:cNvPicPr>
            <a:picLocks noChangeAspect="1"/>
          </p:cNvPicPr>
          <p:nvPr/>
        </p:nvPicPr>
        <p:blipFill>
          <a:blip r:embed="rId6"/>
          <a:stretch>
            <a:fillRect/>
          </a:stretch>
        </p:blipFill>
        <p:spPr>
          <a:xfrm>
            <a:off x="754023" y="5811441"/>
            <a:ext cx="1077278" cy="1723549"/>
          </a:xfrm>
          <a:prstGeom prst="rect">
            <a:avLst/>
          </a:prstGeom>
        </p:spPr>
      </p:pic>
      <p:sp>
        <p:nvSpPr>
          <p:cNvPr id="11" name="Text 5"/>
          <p:cNvSpPr/>
          <p:nvPr/>
        </p:nvSpPr>
        <p:spPr>
          <a:xfrm>
            <a:off x="2154436" y="6026825"/>
            <a:ext cx="2816185" cy="336590"/>
          </a:xfrm>
          <a:prstGeom prst="rect">
            <a:avLst/>
          </a:prstGeom>
          <a:noFill/>
          <a:ln/>
        </p:spPr>
        <p:txBody>
          <a:bodyPr wrap="none" lIns="0" tIns="0" rIns="0" bIns="0" rtlCol="0" anchor="t"/>
          <a:lstStyle/>
          <a:p>
            <a:pPr marL="0" indent="0" algn="l">
              <a:lnSpc>
                <a:spcPts val="2650"/>
              </a:lnSpc>
              <a:buNone/>
            </a:pPr>
            <a:r>
              <a:rPr lang="en-US" sz="2100" dirty="0">
                <a:solidFill>
                  <a:srgbClr val="2C2821"/>
                </a:solidFill>
                <a:latin typeface="Alice" pitchFamily="34" charset="0"/>
                <a:ea typeface="Alice" pitchFamily="34" charset="-122"/>
                <a:cs typeface="Alice" pitchFamily="34" charset="-120"/>
              </a:rPr>
              <a:t>Konfliktlarni Hal Qilish</a:t>
            </a:r>
            <a:endParaRPr lang="en-US" sz="2100" dirty="0"/>
          </a:p>
        </p:txBody>
      </p:sp>
      <p:sp>
        <p:nvSpPr>
          <p:cNvPr id="12" name="Text 6"/>
          <p:cNvSpPr/>
          <p:nvPr/>
        </p:nvSpPr>
        <p:spPr>
          <a:xfrm>
            <a:off x="2154436" y="6492597"/>
            <a:ext cx="6235541" cy="689610"/>
          </a:xfrm>
          <a:prstGeom prst="rect">
            <a:avLst/>
          </a:prstGeom>
          <a:noFill/>
          <a:ln/>
        </p:spPr>
        <p:txBody>
          <a:bodyPr wrap="square" lIns="0" tIns="0" rIns="0" bIns="0" rtlCol="0" anchor="t"/>
          <a:lstStyle/>
          <a:p>
            <a:pPr marL="0" indent="0" algn="l">
              <a:lnSpc>
                <a:spcPts val="2700"/>
              </a:lnSpc>
              <a:buNone/>
            </a:pPr>
            <a:r>
              <a:rPr lang="en-US" sz="1650" dirty="0">
                <a:solidFill>
                  <a:srgbClr val="2C2821"/>
                </a:solidFill>
                <a:latin typeface="Lora" pitchFamily="34" charset="0"/>
                <a:ea typeface="Lora" pitchFamily="34" charset="-122"/>
                <a:cs typeface="Lora" pitchFamily="34" charset="-120"/>
              </a:rPr>
              <a:t>Yuzaga kelishi mumkin bo'lgan konfliktlarni hal qilishning ochiq va samarali usullarini yaratish.</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14812" y="637699"/>
            <a:ext cx="7887176" cy="1122045"/>
          </a:xfrm>
          <a:prstGeom prst="rect">
            <a:avLst/>
          </a:prstGeom>
          <a:noFill/>
          <a:ln/>
        </p:spPr>
        <p:txBody>
          <a:bodyPr wrap="square" lIns="0" tIns="0" rIns="0" bIns="0" rtlCol="0" anchor="t"/>
          <a:lstStyle/>
          <a:p>
            <a:pPr marL="0" indent="0">
              <a:lnSpc>
                <a:spcPts val="4400"/>
              </a:lnSpc>
              <a:buNone/>
            </a:pPr>
            <a:r>
              <a:rPr lang="en-US" sz="3500" dirty="0">
                <a:solidFill>
                  <a:srgbClr val="233E32"/>
                </a:solidFill>
                <a:latin typeface="Alice" pitchFamily="34" charset="0"/>
                <a:ea typeface="Alice" pitchFamily="34" charset="-122"/>
                <a:cs typeface="Alice" pitchFamily="34" charset="-120"/>
              </a:rPr>
              <a:t>Kasbiy O'sish va Rivojlanish Imkoniyatlari</a:t>
            </a:r>
            <a:endParaRPr lang="en-US" sz="3500" dirty="0"/>
          </a:p>
        </p:txBody>
      </p:sp>
      <p:pic>
        <p:nvPicPr>
          <p:cNvPr id="4" name="Image 1" descr="preencoded.png"/>
          <p:cNvPicPr>
            <a:picLocks noChangeAspect="1"/>
          </p:cNvPicPr>
          <p:nvPr/>
        </p:nvPicPr>
        <p:blipFill>
          <a:blip r:embed="rId4"/>
          <a:stretch>
            <a:fillRect/>
          </a:stretch>
        </p:blipFill>
        <p:spPr>
          <a:xfrm>
            <a:off x="6114812" y="2029063"/>
            <a:ext cx="448866" cy="448866"/>
          </a:xfrm>
          <a:prstGeom prst="rect">
            <a:avLst/>
          </a:prstGeom>
        </p:spPr>
      </p:pic>
      <p:sp>
        <p:nvSpPr>
          <p:cNvPr id="5" name="Text 1"/>
          <p:cNvSpPr/>
          <p:nvPr/>
        </p:nvSpPr>
        <p:spPr>
          <a:xfrm>
            <a:off x="6114812" y="2657475"/>
            <a:ext cx="2244328" cy="280511"/>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O'qitish Dasturlari</a:t>
            </a:r>
            <a:endParaRPr lang="en-US" sz="1750" dirty="0"/>
          </a:p>
        </p:txBody>
      </p:sp>
      <p:sp>
        <p:nvSpPr>
          <p:cNvPr id="6" name="Text 2"/>
          <p:cNvSpPr/>
          <p:nvPr/>
        </p:nvSpPr>
        <p:spPr>
          <a:xfrm>
            <a:off x="6114812" y="3045619"/>
            <a:ext cx="7887176" cy="574358"/>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Ishchilarga zarur bo'lgan bilimlarni oshirish va ko'nikmalarini rivojlantirish uchun o'qitish dasturlari taklif etilishi kerak.</a:t>
            </a:r>
            <a:endParaRPr lang="en-US" sz="1400" dirty="0"/>
          </a:p>
        </p:txBody>
      </p:sp>
      <p:pic>
        <p:nvPicPr>
          <p:cNvPr id="7" name="Image 2" descr="preencoded.png"/>
          <p:cNvPicPr>
            <a:picLocks noChangeAspect="1"/>
          </p:cNvPicPr>
          <p:nvPr/>
        </p:nvPicPr>
        <p:blipFill>
          <a:blip r:embed="rId5"/>
          <a:stretch>
            <a:fillRect/>
          </a:stretch>
        </p:blipFill>
        <p:spPr>
          <a:xfrm>
            <a:off x="6114812" y="4158615"/>
            <a:ext cx="448866" cy="448866"/>
          </a:xfrm>
          <a:prstGeom prst="rect">
            <a:avLst/>
          </a:prstGeom>
        </p:spPr>
      </p:pic>
      <p:sp>
        <p:nvSpPr>
          <p:cNvPr id="8" name="Text 3"/>
          <p:cNvSpPr/>
          <p:nvPr/>
        </p:nvSpPr>
        <p:spPr>
          <a:xfrm>
            <a:off x="6114812" y="4787027"/>
            <a:ext cx="2244328" cy="280511"/>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Martaba O'sish</a:t>
            </a:r>
            <a:endParaRPr lang="en-US" sz="1750" dirty="0"/>
          </a:p>
        </p:txBody>
      </p:sp>
      <p:sp>
        <p:nvSpPr>
          <p:cNvPr id="9" name="Text 4"/>
          <p:cNvSpPr/>
          <p:nvPr/>
        </p:nvSpPr>
        <p:spPr>
          <a:xfrm>
            <a:off x="6114812" y="5175171"/>
            <a:ext cx="7887176" cy="574358"/>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Ishchilarga o'zlarining karerasini o'stirish uchun aniq yo'l-yo'riqlar va imkoniyatlar taqdim etilishi kerak.</a:t>
            </a:r>
            <a:endParaRPr lang="en-US" sz="1400" dirty="0"/>
          </a:p>
        </p:txBody>
      </p:sp>
      <p:pic>
        <p:nvPicPr>
          <p:cNvPr id="10" name="Image 3" descr="preencoded.png"/>
          <p:cNvPicPr>
            <a:picLocks noChangeAspect="1"/>
          </p:cNvPicPr>
          <p:nvPr/>
        </p:nvPicPr>
        <p:blipFill>
          <a:blip r:embed="rId6"/>
          <a:stretch>
            <a:fillRect/>
          </a:stretch>
        </p:blipFill>
        <p:spPr>
          <a:xfrm>
            <a:off x="6114812" y="6288167"/>
            <a:ext cx="448866" cy="448866"/>
          </a:xfrm>
          <a:prstGeom prst="rect">
            <a:avLst/>
          </a:prstGeom>
        </p:spPr>
      </p:pic>
      <p:sp>
        <p:nvSpPr>
          <p:cNvPr id="11" name="Text 5"/>
          <p:cNvSpPr/>
          <p:nvPr/>
        </p:nvSpPr>
        <p:spPr>
          <a:xfrm>
            <a:off x="6114812" y="6916579"/>
            <a:ext cx="2244328" cy="280511"/>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Mentorlik Dasturlari</a:t>
            </a:r>
            <a:endParaRPr lang="en-US" sz="1750" dirty="0"/>
          </a:p>
        </p:txBody>
      </p:sp>
      <p:sp>
        <p:nvSpPr>
          <p:cNvPr id="12" name="Text 6"/>
          <p:cNvSpPr/>
          <p:nvPr/>
        </p:nvSpPr>
        <p:spPr>
          <a:xfrm>
            <a:off x="6114812" y="7304723"/>
            <a:ext cx="7887176" cy="287179"/>
          </a:xfrm>
          <a:prstGeom prst="rect">
            <a:avLst/>
          </a:prstGeom>
          <a:noFill/>
          <a:ln/>
        </p:spPr>
        <p:txBody>
          <a:bodyPr wrap="non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Ishchilarga tajribali mutaxassislar tomonidan mentorlik qilish imkoniyati yaratib berish.</a:t>
            </a:r>
            <a:endParaRPr lang="en-US" sz="1400" dirty="0"/>
          </a:p>
        </p:txBody>
      </p:sp>
      <p:sp>
        <p:nvSpPr>
          <p:cNvPr id="13" name="Скругленный прямоугольник 12"/>
          <p:cNvSpPr/>
          <p:nvPr/>
        </p:nvSpPr>
        <p:spPr>
          <a:xfrm>
            <a:off x="12848095" y="7780149"/>
            <a:ext cx="1782305" cy="340963"/>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70798" y="563642"/>
            <a:ext cx="7285792" cy="599003"/>
          </a:xfrm>
          <a:prstGeom prst="rect">
            <a:avLst/>
          </a:prstGeom>
          <a:noFill/>
          <a:ln/>
        </p:spPr>
        <p:txBody>
          <a:bodyPr wrap="none" lIns="0" tIns="0" rIns="0" bIns="0" rtlCol="0" anchor="t"/>
          <a:lstStyle/>
          <a:p>
            <a:pPr marL="0" indent="0">
              <a:lnSpc>
                <a:spcPts val="4700"/>
              </a:lnSpc>
              <a:buNone/>
            </a:pPr>
            <a:r>
              <a:rPr lang="en-US" sz="3750" dirty="0">
                <a:solidFill>
                  <a:srgbClr val="233E32"/>
                </a:solidFill>
                <a:latin typeface="Alice" pitchFamily="34" charset="0"/>
                <a:ea typeface="Alice" pitchFamily="34" charset="-122"/>
                <a:cs typeface="Alice" pitchFamily="34" charset="-120"/>
              </a:rPr>
              <a:t>Ishchilar O'rtasidagi Munisabatlar</a:t>
            </a:r>
            <a:endParaRPr lang="en-US" sz="3750" dirty="0"/>
          </a:p>
        </p:txBody>
      </p:sp>
      <p:sp>
        <p:nvSpPr>
          <p:cNvPr id="4" name="Text 1"/>
          <p:cNvSpPr/>
          <p:nvPr/>
        </p:nvSpPr>
        <p:spPr>
          <a:xfrm>
            <a:off x="670798" y="1545788"/>
            <a:ext cx="7802404" cy="632460"/>
          </a:xfrm>
          <a:prstGeom prst="rect">
            <a:avLst/>
          </a:prstGeom>
          <a:noFill/>
          <a:ln/>
        </p:spPr>
        <p:txBody>
          <a:bodyPr wrap="none" lIns="0" tIns="0" rIns="0" bIns="0" rtlCol="0" anchor="t"/>
          <a:lstStyle/>
          <a:p>
            <a:pPr marL="0" indent="0" algn="ctr">
              <a:lnSpc>
                <a:spcPts val="4950"/>
              </a:lnSpc>
              <a:buNone/>
            </a:pPr>
            <a:r>
              <a:rPr lang="en-US" sz="4950" dirty="0">
                <a:solidFill>
                  <a:srgbClr val="2C2821"/>
                </a:solidFill>
                <a:latin typeface="Alice" pitchFamily="34" charset="0"/>
                <a:ea typeface="Alice" pitchFamily="34" charset="-122"/>
                <a:cs typeface="Alice" pitchFamily="34" charset="-120"/>
              </a:rPr>
              <a:t>1</a:t>
            </a:r>
            <a:endParaRPr lang="en-US" sz="4950" dirty="0"/>
          </a:p>
        </p:txBody>
      </p:sp>
      <p:sp>
        <p:nvSpPr>
          <p:cNvPr id="5" name="Text 2"/>
          <p:cNvSpPr/>
          <p:nvPr/>
        </p:nvSpPr>
        <p:spPr>
          <a:xfrm>
            <a:off x="3373993" y="2417683"/>
            <a:ext cx="2396014" cy="299442"/>
          </a:xfrm>
          <a:prstGeom prst="rect">
            <a:avLst/>
          </a:prstGeom>
          <a:noFill/>
          <a:ln/>
        </p:spPr>
        <p:txBody>
          <a:bodyPr wrap="none" lIns="0" tIns="0" rIns="0" bIns="0" rtlCol="0" anchor="t"/>
          <a:lstStyle/>
          <a:p>
            <a:pPr marL="0" indent="0" algn="ctr">
              <a:lnSpc>
                <a:spcPts val="2350"/>
              </a:lnSpc>
              <a:buNone/>
            </a:pPr>
            <a:r>
              <a:rPr lang="en-US" sz="1850" dirty="0">
                <a:solidFill>
                  <a:srgbClr val="2C2821"/>
                </a:solidFill>
                <a:latin typeface="Alice" pitchFamily="34" charset="0"/>
                <a:ea typeface="Alice" pitchFamily="34" charset="-122"/>
                <a:cs typeface="Alice" pitchFamily="34" charset="-120"/>
              </a:rPr>
              <a:t>Jamoa</a:t>
            </a:r>
            <a:endParaRPr lang="en-US" sz="1850" dirty="0"/>
          </a:p>
        </p:txBody>
      </p:sp>
      <p:sp>
        <p:nvSpPr>
          <p:cNvPr id="6" name="Text 3"/>
          <p:cNvSpPr/>
          <p:nvPr/>
        </p:nvSpPr>
        <p:spPr>
          <a:xfrm>
            <a:off x="670798" y="2832021"/>
            <a:ext cx="7802404" cy="306705"/>
          </a:xfrm>
          <a:prstGeom prst="rect">
            <a:avLst/>
          </a:prstGeom>
          <a:noFill/>
          <a:ln/>
        </p:spPr>
        <p:txBody>
          <a:bodyPr wrap="none" lIns="0" tIns="0" rIns="0" bIns="0" rtlCol="0" anchor="t"/>
          <a:lstStyle/>
          <a:p>
            <a:pPr marL="0" indent="0" algn="ctr">
              <a:lnSpc>
                <a:spcPts val="2400"/>
              </a:lnSpc>
              <a:buNone/>
            </a:pPr>
            <a:r>
              <a:rPr lang="en-US" sz="1500" dirty="0">
                <a:solidFill>
                  <a:srgbClr val="2C2821"/>
                </a:solidFill>
                <a:latin typeface="Lora" pitchFamily="34" charset="0"/>
                <a:ea typeface="Lora" pitchFamily="34" charset="-122"/>
                <a:cs typeface="Lora" pitchFamily="34" charset="-120"/>
              </a:rPr>
              <a:t>Ishchilar o'rtasida jamoaviy ruh va bir-birini qo'llab-quvvatlash muhimdir.</a:t>
            </a:r>
            <a:endParaRPr lang="en-US" sz="1500" dirty="0"/>
          </a:p>
        </p:txBody>
      </p:sp>
      <p:sp>
        <p:nvSpPr>
          <p:cNvPr id="7" name="Text 4"/>
          <p:cNvSpPr/>
          <p:nvPr/>
        </p:nvSpPr>
        <p:spPr>
          <a:xfrm>
            <a:off x="670798" y="3809405"/>
            <a:ext cx="7802404" cy="632460"/>
          </a:xfrm>
          <a:prstGeom prst="rect">
            <a:avLst/>
          </a:prstGeom>
          <a:noFill/>
          <a:ln/>
        </p:spPr>
        <p:txBody>
          <a:bodyPr wrap="none" lIns="0" tIns="0" rIns="0" bIns="0" rtlCol="0" anchor="t"/>
          <a:lstStyle/>
          <a:p>
            <a:pPr marL="0" indent="0" algn="ctr">
              <a:lnSpc>
                <a:spcPts val="4950"/>
              </a:lnSpc>
              <a:buNone/>
            </a:pPr>
            <a:r>
              <a:rPr lang="en-US" sz="4950" dirty="0">
                <a:solidFill>
                  <a:srgbClr val="2C2821"/>
                </a:solidFill>
                <a:latin typeface="Alice" pitchFamily="34" charset="0"/>
                <a:ea typeface="Alice" pitchFamily="34" charset="-122"/>
                <a:cs typeface="Alice" pitchFamily="34" charset="-120"/>
              </a:rPr>
              <a:t>2</a:t>
            </a:r>
            <a:endParaRPr lang="en-US" sz="4950" dirty="0"/>
          </a:p>
        </p:txBody>
      </p:sp>
      <p:sp>
        <p:nvSpPr>
          <p:cNvPr id="8" name="Text 5"/>
          <p:cNvSpPr/>
          <p:nvPr/>
        </p:nvSpPr>
        <p:spPr>
          <a:xfrm>
            <a:off x="3373993" y="4681299"/>
            <a:ext cx="2396014" cy="299442"/>
          </a:xfrm>
          <a:prstGeom prst="rect">
            <a:avLst/>
          </a:prstGeom>
          <a:noFill/>
          <a:ln/>
        </p:spPr>
        <p:txBody>
          <a:bodyPr wrap="none" lIns="0" tIns="0" rIns="0" bIns="0" rtlCol="0" anchor="t"/>
          <a:lstStyle/>
          <a:p>
            <a:pPr marL="0" indent="0" algn="ctr">
              <a:lnSpc>
                <a:spcPts val="2350"/>
              </a:lnSpc>
              <a:buNone/>
            </a:pPr>
            <a:r>
              <a:rPr lang="en-US" sz="1850" dirty="0">
                <a:solidFill>
                  <a:srgbClr val="2C2821"/>
                </a:solidFill>
                <a:latin typeface="Alice" pitchFamily="34" charset="0"/>
                <a:ea typeface="Alice" pitchFamily="34" charset="-122"/>
                <a:cs typeface="Alice" pitchFamily="34" charset="-120"/>
              </a:rPr>
              <a:t>Muloqot</a:t>
            </a:r>
            <a:endParaRPr lang="en-US" sz="1850" dirty="0"/>
          </a:p>
        </p:txBody>
      </p:sp>
      <p:sp>
        <p:nvSpPr>
          <p:cNvPr id="9" name="Text 6"/>
          <p:cNvSpPr/>
          <p:nvPr/>
        </p:nvSpPr>
        <p:spPr>
          <a:xfrm>
            <a:off x="670798" y="5095637"/>
            <a:ext cx="7802404" cy="306705"/>
          </a:xfrm>
          <a:prstGeom prst="rect">
            <a:avLst/>
          </a:prstGeom>
          <a:noFill/>
          <a:ln/>
        </p:spPr>
        <p:txBody>
          <a:bodyPr wrap="none" lIns="0" tIns="0" rIns="0" bIns="0" rtlCol="0" anchor="t"/>
          <a:lstStyle/>
          <a:p>
            <a:pPr marL="0" indent="0" algn="ctr">
              <a:lnSpc>
                <a:spcPts val="2400"/>
              </a:lnSpc>
              <a:buNone/>
            </a:pPr>
            <a:r>
              <a:rPr lang="en-US" sz="1500" dirty="0">
                <a:solidFill>
                  <a:srgbClr val="2C2821"/>
                </a:solidFill>
                <a:latin typeface="Lora" pitchFamily="34" charset="0"/>
                <a:ea typeface="Lora" pitchFamily="34" charset="-122"/>
                <a:cs typeface="Lora" pitchFamily="34" charset="-120"/>
              </a:rPr>
              <a:t>Ochiq muloqot va o'zaro tushunish, ish samaradorligini oshiradi.</a:t>
            </a:r>
            <a:endParaRPr lang="en-US" sz="1500" dirty="0"/>
          </a:p>
        </p:txBody>
      </p:sp>
      <p:sp>
        <p:nvSpPr>
          <p:cNvPr id="10" name="Text 7"/>
          <p:cNvSpPr/>
          <p:nvPr/>
        </p:nvSpPr>
        <p:spPr>
          <a:xfrm>
            <a:off x="670798" y="6073021"/>
            <a:ext cx="7802404" cy="632460"/>
          </a:xfrm>
          <a:prstGeom prst="rect">
            <a:avLst/>
          </a:prstGeom>
          <a:noFill/>
          <a:ln/>
        </p:spPr>
        <p:txBody>
          <a:bodyPr wrap="none" lIns="0" tIns="0" rIns="0" bIns="0" rtlCol="0" anchor="t"/>
          <a:lstStyle/>
          <a:p>
            <a:pPr marL="0" indent="0" algn="ctr">
              <a:lnSpc>
                <a:spcPts val="4950"/>
              </a:lnSpc>
              <a:buNone/>
            </a:pPr>
            <a:r>
              <a:rPr lang="en-US" sz="4950" dirty="0">
                <a:solidFill>
                  <a:srgbClr val="2C2821"/>
                </a:solidFill>
                <a:latin typeface="Alice" pitchFamily="34" charset="0"/>
                <a:ea typeface="Alice" pitchFamily="34" charset="-122"/>
                <a:cs typeface="Alice" pitchFamily="34" charset="-120"/>
              </a:rPr>
              <a:t>3</a:t>
            </a:r>
            <a:endParaRPr lang="en-US" sz="4950" dirty="0"/>
          </a:p>
        </p:txBody>
      </p:sp>
      <p:sp>
        <p:nvSpPr>
          <p:cNvPr id="11" name="Text 8"/>
          <p:cNvSpPr/>
          <p:nvPr/>
        </p:nvSpPr>
        <p:spPr>
          <a:xfrm>
            <a:off x="3373993" y="6944916"/>
            <a:ext cx="2396014" cy="299442"/>
          </a:xfrm>
          <a:prstGeom prst="rect">
            <a:avLst/>
          </a:prstGeom>
          <a:noFill/>
          <a:ln/>
        </p:spPr>
        <p:txBody>
          <a:bodyPr wrap="none" lIns="0" tIns="0" rIns="0" bIns="0" rtlCol="0" anchor="t"/>
          <a:lstStyle/>
          <a:p>
            <a:pPr marL="0" indent="0" algn="ctr">
              <a:lnSpc>
                <a:spcPts val="2350"/>
              </a:lnSpc>
              <a:buNone/>
            </a:pPr>
            <a:r>
              <a:rPr lang="en-US" sz="1850" dirty="0">
                <a:solidFill>
                  <a:srgbClr val="2C2821"/>
                </a:solidFill>
                <a:latin typeface="Alice" pitchFamily="34" charset="0"/>
                <a:ea typeface="Alice" pitchFamily="34" charset="-122"/>
                <a:cs typeface="Alice" pitchFamily="34" charset="-120"/>
              </a:rPr>
              <a:t>Hurmat</a:t>
            </a:r>
            <a:endParaRPr lang="en-US" sz="1850" dirty="0"/>
          </a:p>
        </p:txBody>
      </p:sp>
      <p:sp>
        <p:nvSpPr>
          <p:cNvPr id="12" name="Text 9"/>
          <p:cNvSpPr/>
          <p:nvPr/>
        </p:nvSpPr>
        <p:spPr>
          <a:xfrm>
            <a:off x="670798" y="7359253"/>
            <a:ext cx="7802404" cy="306705"/>
          </a:xfrm>
          <a:prstGeom prst="rect">
            <a:avLst/>
          </a:prstGeom>
          <a:noFill/>
          <a:ln/>
        </p:spPr>
        <p:txBody>
          <a:bodyPr wrap="none" lIns="0" tIns="0" rIns="0" bIns="0" rtlCol="0" anchor="t"/>
          <a:lstStyle/>
          <a:p>
            <a:pPr marL="0" indent="0" algn="ctr">
              <a:lnSpc>
                <a:spcPts val="2400"/>
              </a:lnSpc>
              <a:buNone/>
            </a:pPr>
            <a:r>
              <a:rPr lang="en-US" sz="1500" dirty="0">
                <a:solidFill>
                  <a:srgbClr val="2C2821"/>
                </a:solidFill>
                <a:latin typeface="Lora" pitchFamily="34" charset="0"/>
                <a:ea typeface="Lora" pitchFamily="34" charset="-122"/>
                <a:cs typeface="Lora" pitchFamily="34" charset="-120"/>
              </a:rPr>
              <a:t>Ishchilar o'rtasida o'zaro hurmat va qadrlash muhimdir.</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096923"/>
            <a:ext cx="8818245"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Rahbariyat Bilan O'zaro Hamkorlik</a:t>
            </a:r>
            <a:endParaRPr lang="en-US" sz="4450" dirty="0"/>
          </a:p>
        </p:txBody>
      </p:sp>
      <p:sp>
        <p:nvSpPr>
          <p:cNvPr id="3" name="Shape 1"/>
          <p:cNvSpPr/>
          <p:nvPr/>
        </p:nvSpPr>
        <p:spPr>
          <a:xfrm>
            <a:off x="793790" y="2259330"/>
            <a:ext cx="2173724" cy="1306949"/>
          </a:xfrm>
          <a:prstGeom prst="roundRect">
            <a:avLst>
              <a:gd name="adj" fmla="val 2603"/>
            </a:avLst>
          </a:prstGeom>
          <a:solidFill>
            <a:srgbClr val="F0EDE6"/>
          </a:solidFill>
          <a:ln/>
        </p:spPr>
      </p:sp>
      <p:sp>
        <p:nvSpPr>
          <p:cNvPr id="4" name="Text 2"/>
          <p:cNvSpPr/>
          <p:nvPr/>
        </p:nvSpPr>
        <p:spPr>
          <a:xfrm>
            <a:off x="1020604" y="2686050"/>
            <a:ext cx="121325" cy="453509"/>
          </a:xfrm>
          <a:prstGeom prst="rect">
            <a:avLst/>
          </a:prstGeom>
          <a:noFill/>
          <a:ln/>
        </p:spPr>
        <p:txBody>
          <a:bodyPr wrap="none" lIns="0" tIns="0" rIns="0" bIns="0" rtlCol="0" anchor="t"/>
          <a:lstStyle/>
          <a:p>
            <a:pPr marL="0" indent="0" algn="ctr">
              <a:lnSpc>
                <a:spcPts val="3550"/>
              </a:lnSpc>
              <a:buNone/>
            </a:pPr>
            <a:r>
              <a:rPr lang="en-US" sz="2200" dirty="0">
                <a:solidFill>
                  <a:srgbClr val="2C2821"/>
                </a:solidFill>
                <a:latin typeface="Alice" pitchFamily="34" charset="0"/>
                <a:ea typeface="Alice" pitchFamily="34" charset="-122"/>
                <a:cs typeface="Alice" pitchFamily="34" charset="-120"/>
              </a:rPr>
              <a:t>1</a:t>
            </a:r>
            <a:endParaRPr lang="en-US" sz="2200" dirty="0"/>
          </a:p>
        </p:txBody>
      </p:sp>
      <p:sp>
        <p:nvSpPr>
          <p:cNvPr id="5" name="Text 3"/>
          <p:cNvSpPr/>
          <p:nvPr/>
        </p:nvSpPr>
        <p:spPr>
          <a:xfrm>
            <a:off x="3194328" y="24861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Ochiqlik</a:t>
            </a:r>
            <a:endParaRPr lang="en-US" sz="2200" dirty="0"/>
          </a:p>
        </p:txBody>
      </p:sp>
      <p:sp>
        <p:nvSpPr>
          <p:cNvPr id="6" name="Text 4"/>
          <p:cNvSpPr/>
          <p:nvPr/>
        </p:nvSpPr>
        <p:spPr>
          <a:xfrm>
            <a:off x="3194328" y="2976563"/>
            <a:ext cx="7224117"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Rahbarlar ishchilar bilan ochiq muloqot qilishga tayyor bo'lishi kerak.</a:t>
            </a:r>
            <a:endParaRPr lang="en-US" sz="1750" dirty="0"/>
          </a:p>
        </p:txBody>
      </p:sp>
      <p:sp>
        <p:nvSpPr>
          <p:cNvPr id="7" name="Shape 5"/>
          <p:cNvSpPr/>
          <p:nvPr/>
        </p:nvSpPr>
        <p:spPr>
          <a:xfrm>
            <a:off x="3080861" y="3551039"/>
            <a:ext cx="10642402" cy="15240"/>
          </a:xfrm>
          <a:prstGeom prst="roundRect">
            <a:avLst>
              <a:gd name="adj" fmla="val 223256"/>
            </a:avLst>
          </a:prstGeom>
          <a:solidFill>
            <a:srgbClr val="D6D3CC"/>
          </a:solidFill>
          <a:ln/>
        </p:spPr>
      </p:sp>
      <p:sp>
        <p:nvSpPr>
          <p:cNvPr id="8" name="Shape 6"/>
          <p:cNvSpPr/>
          <p:nvPr/>
        </p:nvSpPr>
        <p:spPr>
          <a:xfrm>
            <a:off x="793790" y="3679627"/>
            <a:ext cx="4347567" cy="1669852"/>
          </a:xfrm>
          <a:prstGeom prst="roundRect">
            <a:avLst>
              <a:gd name="adj" fmla="val 2038"/>
            </a:avLst>
          </a:prstGeom>
          <a:solidFill>
            <a:srgbClr val="F0EDE6"/>
          </a:solidFill>
          <a:ln/>
        </p:spPr>
      </p:sp>
      <p:sp>
        <p:nvSpPr>
          <p:cNvPr id="9" name="Text 7"/>
          <p:cNvSpPr/>
          <p:nvPr/>
        </p:nvSpPr>
        <p:spPr>
          <a:xfrm>
            <a:off x="1020604" y="4287798"/>
            <a:ext cx="139184" cy="453509"/>
          </a:xfrm>
          <a:prstGeom prst="rect">
            <a:avLst/>
          </a:prstGeom>
          <a:noFill/>
          <a:ln/>
        </p:spPr>
        <p:txBody>
          <a:bodyPr wrap="none" lIns="0" tIns="0" rIns="0" bIns="0" rtlCol="0" anchor="t"/>
          <a:lstStyle/>
          <a:p>
            <a:pPr marL="0" indent="0" algn="ctr">
              <a:lnSpc>
                <a:spcPts val="3550"/>
              </a:lnSpc>
              <a:buNone/>
            </a:pPr>
            <a:r>
              <a:rPr lang="en-US" sz="2200" dirty="0">
                <a:solidFill>
                  <a:srgbClr val="2C2821"/>
                </a:solidFill>
                <a:latin typeface="Alice" pitchFamily="34" charset="0"/>
                <a:ea typeface="Alice" pitchFamily="34" charset="-122"/>
                <a:cs typeface="Alice" pitchFamily="34" charset="-120"/>
              </a:rPr>
              <a:t>2</a:t>
            </a:r>
            <a:endParaRPr lang="en-US" sz="2200" dirty="0"/>
          </a:p>
        </p:txBody>
      </p:sp>
      <p:sp>
        <p:nvSpPr>
          <p:cNvPr id="10" name="Text 8"/>
          <p:cNvSpPr/>
          <p:nvPr/>
        </p:nvSpPr>
        <p:spPr>
          <a:xfrm>
            <a:off x="5368171" y="390644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Qo'llab-quvvatlash</a:t>
            </a:r>
            <a:endParaRPr lang="en-US" sz="2200" dirty="0"/>
          </a:p>
        </p:txBody>
      </p:sp>
      <p:sp>
        <p:nvSpPr>
          <p:cNvPr id="11" name="Text 9"/>
          <p:cNvSpPr/>
          <p:nvPr/>
        </p:nvSpPr>
        <p:spPr>
          <a:xfrm>
            <a:off x="5368171" y="4396859"/>
            <a:ext cx="8241625"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Ishchilarning g'oyalarini qo'llab-quvvatlash va ularga o'z fikrlarini bildirishga imkon berish muhimdir.</a:t>
            </a:r>
            <a:endParaRPr lang="en-US" sz="1750" dirty="0"/>
          </a:p>
        </p:txBody>
      </p:sp>
      <p:sp>
        <p:nvSpPr>
          <p:cNvPr id="12" name="Shape 10"/>
          <p:cNvSpPr/>
          <p:nvPr/>
        </p:nvSpPr>
        <p:spPr>
          <a:xfrm>
            <a:off x="5254704" y="5334238"/>
            <a:ext cx="8468558" cy="15240"/>
          </a:xfrm>
          <a:prstGeom prst="roundRect">
            <a:avLst>
              <a:gd name="adj" fmla="val 223256"/>
            </a:avLst>
          </a:prstGeom>
          <a:solidFill>
            <a:srgbClr val="D6D3CC"/>
          </a:solidFill>
          <a:ln/>
        </p:spPr>
      </p:sp>
      <p:sp>
        <p:nvSpPr>
          <p:cNvPr id="13" name="Shape 11"/>
          <p:cNvSpPr/>
          <p:nvPr/>
        </p:nvSpPr>
        <p:spPr>
          <a:xfrm>
            <a:off x="793790" y="5462826"/>
            <a:ext cx="6521410" cy="1669852"/>
          </a:xfrm>
          <a:prstGeom prst="roundRect">
            <a:avLst>
              <a:gd name="adj" fmla="val 2038"/>
            </a:avLst>
          </a:prstGeom>
          <a:solidFill>
            <a:srgbClr val="F0EDE6"/>
          </a:solidFill>
          <a:ln/>
        </p:spPr>
      </p:sp>
      <p:sp>
        <p:nvSpPr>
          <p:cNvPr id="14" name="Text 12"/>
          <p:cNvSpPr/>
          <p:nvPr/>
        </p:nvSpPr>
        <p:spPr>
          <a:xfrm>
            <a:off x="1020604" y="6070997"/>
            <a:ext cx="138113" cy="453509"/>
          </a:xfrm>
          <a:prstGeom prst="rect">
            <a:avLst/>
          </a:prstGeom>
          <a:noFill/>
          <a:ln/>
        </p:spPr>
        <p:txBody>
          <a:bodyPr wrap="none" lIns="0" tIns="0" rIns="0" bIns="0" rtlCol="0" anchor="t"/>
          <a:lstStyle/>
          <a:p>
            <a:pPr marL="0" indent="0" algn="ctr">
              <a:lnSpc>
                <a:spcPts val="3550"/>
              </a:lnSpc>
              <a:buNone/>
            </a:pPr>
            <a:r>
              <a:rPr lang="en-US" sz="2200" dirty="0">
                <a:solidFill>
                  <a:srgbClr val="2C2821"/>
                </a:solidFill>
                <a:latin typeface="Alice" pitchFamily="34" charset="0"/>
                <a:ea typeface="Alice" pitchFamily="34" charset="-122"/>
                <a:cs typeface="Alice" pitchFamily="34" charset="-120"/>
              </a:rPr>
              <a:t>3</a:t>
            </a:r>
            <a:endParaRPr lang="en-US" sz="2200" dirty="0"/>
          </a:p>
        </p:txBody>
      </p:sp>
      <p:sp>
        <p:nvSpPr>
          <p:cNvPr id="15" name="Text 13"/>
          <p:cNvSpPr/>
          <p:nvPr/>
        </p:nvSpPr>
        <p:spPr>
          <a:xfrm>
            <a:off x="7542014" y="568964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Ishonch</a:t>
            </a:r>
            <a:endParaRPr lang="en-US" sz="2200" dirty="0"/>
          </a:p>
        </p:txBody>
      </p:sp>
      <p:sp>
        <p:nvSpPr>
          <p:cNvPr id="16" name="Text 14"/>
          <p:cNvSpPr/>
          <p:nvPr/>
        </p:nvSpPr>
        <p:spPr>
          <a:xfrm>
            <a:off x="7542014" y="6180058"/>
            <a:ext cx="6067782"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Rahbarlar o'z ishchilariga ishonishi va ularning qobiliyatlariga ishonishi kerak.</a:t>
            </a:r>
            <a:endParaRPr lang="en-US" sz="1750" dirty="0"/>
          </a:p>
        </p:txBody>
      </p:sp>
      <p:sp>
        <p:nvSpPr>
          <p:cNvPr id="17" name="Скругленный прямоугольник 16"/>
          <p:cNvSpPr/>
          <p:nvPr/>
        </p:nvSpPr>
        <p:spPr>
          <a:xfrm>
            <a:off x="12848095" y="7780149"/>
            <a:ext cx="1782305" cy="340963"/>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792605"/>
            <a:ext cx="10070663"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Xavfsizlik va Sog'liqni Saqlash Choralari</a:t>
            </a:r>
            <a:endParaRPr lang="en-US" sz="4450" dirty="0"/>
          </a:p>
        </p:txBody>
      </p:sp>
      <p:pic>
        <p:nvPicPr>
          <p:cNvPr id="3" name="Image 0" descr="preencoded.png"/>
          <p:cNvPicPr>
            <a:picLocks noChangeAspect="1"/>
          </p:cNvPicPr>
          <p:nvPr/>
        </p:nvPicPr>
        <p:blipFill>
          <a:blip r:embed="rId3"/>
          <a:stretch>
            <a:fillRect/>
          </a:stretch>
        </p:blipFill>
        <p:spPr>
          <a:xfrm>
            <a:off x="801410" y="3100983"/>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3100983"/>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3100983"/>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3100983"/>
            <a:ext cx="3120866" cy="3120866"/>
          </a:xfrm>
          <a:prstGeom prst="rect">
            <a:avLst/>
          </a:prstGeom>
        </p:spPr>
      </p:pic>
      <p:sp>
        <p:nvSpPr>
          <p:cNvPr id="7" name="Скругленный прямоугольник 6"/>
          <p:cNvSpPr/>
          <p:nvPr/>
        </p:nvSpPr>
        <p:spPr>
          <a:xfrm>
            <a:off x="12848095" y="7780149"/>
            <a:ext cx="1782305" cy="340963"/>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412</Words>
  <Application>Microsoft Office PowerPoint</Application>
  <PresentationFormat>Произвольный</PresentationFormat>
  <Paragraphs>73</Paragraphs>
  <Slides>10</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Times New Roman</vt:lpstr>
      <vt:lpstr>Alice</vt:lpstr>
      <vt:lpstr>Arial</vt:lpstr>
      <vt:lpstr>Lora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3</cp:revision>
  <dcterms:created xsi:type="dcterms:W3CDTF">2024-12-01T08:04:20Z</dcterms:created>
  <dcterms:modified xsi:type="dcterms:W3CDTF">2026-05-19T01:12:17Z</dcterms:modified>
</cp:coreProperties>
</file>