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379" r:id="rId2"/>
    <p:sldId id="337" r:id="rId3"/>
    <p:sldId id="374" r:id="rId4"/>
    <p:sldId id="375" r:id="rId5"/>
    <p:sldId id="376" r:id="rId6"/>
    <p:sldId id="377" r:id="rId7"/>
    <p:sldId id="378" r:id="rId8"/>
    <p:sldId id="307" r:id="rId9"/>
    <p:sldId id="316" r:id="rId10"/>
    <p:sldId id="373" r:id="rId11"/>
  </p:sldIdLst>
  <p:sldSz cx="9144000" cy="5143500" type="screen16x9"/>
  <p:notesSz cx="6858000" cy="9144000"/>
  <p:embeddedFontLst>
    <p:embeddedFont>
      <p:font typeface="Montserrat" panose="00000500000000000000" pitchFamily="2" charset="-52"/>
      <p:regular r:id="rId13"/>
      <p:bold r:id="rId14"/>
      <p:italic r:id="rId15"/>
      <p:boldItalic r:id="rId16"/>
    </p:embeddedFont>
    <p:embeddedFont>
      <p:font typeface="Oswald" panose="00000500000000000000" pitchFamily="2" charset="-52"/>
      <p:regular r:id="rId17"/>
      <p:bold r:id="rId18"/>
    </p:embeddedFont>
    <p:embeddedFont>
      <p:font typeface="Playfair Display" panose="00000500000000000000" pitchFamily="2" charset="-52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300" y="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font" Target="fonts/font10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26414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dk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4286250" y="0"/>
            <a:ext cx="723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4358475" y="0"/>
            <a:ext cx="3853200" cy="51435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6800"/>
              <a:buFont typeface="Playfair Display"/>
              <a:buNone/>
              <a:defRPr sz="6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44250" y="3550650"/>
            <a:ext cx="4910100" cy="577800"/>
          </a:xfrm>
          <a:prstGeom prst="rect">
            <a:avLst/>
          </a:prstGeom>
          <a:solidFill>
            <a:schemeClr val="dk2"/>
          </a:solidFill>
        </p:spPr>
        <p:txBody>
          <a:bodyPr spcFirstLastPara="1" wrap="square"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ontserrat"/>
              <a:buNone/>
              <a:defRPr sz="2400" b="1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5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rot="5400000">
            <a:off x="4550700" y="-498600"/>
            <a:ext cx="42600" cy="84558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344250" y="1403850"/>
            <a:ext cx="8455500" cy="2146800"/>
          </a:xfrm>
          <a:prstGeom prst="rect">
            <a:avLst/>
          </a:prstGeom>
          <a:solidFill>
            <a:srgbClr val="FFFFFF"/>
          </a:solidFill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Font typeface="Playfair Display"/>
              <a:buNone/>
              <a:defRPr sz="4800" b="1"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3117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4832400" y="1234050"/>
            <a:ext cx="3999900" cy="3334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>
                <a:highlight>
                  <a:schemeClr val="dk1"/>
                </a:highlight>
              </a:defRPr>
            </a:lvl1pPr>
          </a:lstStyle>
          <a:p>
            <a:endParaRPr/>
          </a:p>
        </p:txBody>
      </p:sp>
      <p:sp>
        <p:nvSpPr>
          <p:cNvPr id="47" name="Google Shape;47;p10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99925"/>
            <a:ext cx="8520600" cy="2146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Font typeface="Montserrat"/>
              <a:buNone/>
              <a:defRPr sz="14000"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t>xx%</a:t>
            </a:r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>
                <a:highlight>
                  <a:schemeClr val="dk1"/>
                </a:highlight>
              </a:defRPr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>
                <a:highlight>
                  <a:schemeClr val="dk1"/>
                </a:highlight>
              </a:defRPr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>
                <a:highlight>
                  <a:schemeClr val="dk1"/>
                </a:highlight>
              </a:defRPr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>
                <a:highlight>
                  <a:schemeClr val="dk1"/>
                </a:highlight>
              </a:defRPr>
            </a:lvl9pPr>
          </a:lstStyle>
          <a:p>
            <a:endParaRPr/>
          </a:p>
        </p:txBody>
      </p:sp>
      <p:sp>
        <p:nvSpPr>
          <p:cNvPr id="51" name="Google Shape;51;p1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E4BD9-93E3-4C02-9F88-596B7B55A0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817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pop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highlight>
                  <a:schemeClr val="dk1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34075"/>
            <a:ext cx="8520600" cy="333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Playfair Display"/>
              <a:buChar char="●"/>
              <a:defRPr sz="18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●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layfair Display"/>
              <a:buChar char="○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layfair Display"/>
              <a:buChar char="■"/>
              <a:defRPr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1pPr>
            <a:lvl2pPr lvl="1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2pPr>
            <a:lvl3pPr lvl="2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3pPr>
            <a:lvl4pPr lvl="3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4pPr>
            <a:lvl5pPr lvl="4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5pPr>
            <a:lvl6pPr lvl="5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6pPr>
            <a:lvl7pPr lvl="6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7pPr>
            <a:lvl8pPr lvl="7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8pPr>
            <a:lvl9pPr lvl="8" algn="r">
              <a:buNone/>
              <a:defRPr sz="1000">
                <a:solidFill>
                  <a:schemeClr val="dk2"/>
                </a:solidFill>
                <a:latin typeface="Playfair Display"/>
                <a:ea typeface="Playfair Display"/>
                <a:cs typeface="Playfair Display"/>
                <a:sym typeface="Playfair Displa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6" r:id="rId7"/>
    <p:sldLayoutId id="2147483657" r:id="rId8"/>
    <p:sldLayoutId id="2147483660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5EF75E-0A09-4E3F-0831-3FBF4C7943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TOSHKENT DAVLAT TIBBIYOT UNIVERSITETI</a:t>
            </a:r>
            <a:br>
              <a:rPr lang="en-US" b="1" dirty="0"/>
            </a:br>
            <a:r>
              <a:rPr lang="en-US" b="1" dirty="0"/>
              <a:t>BOLALAR, O‘SMIRLAR VA OVQATLANISH GIGIYENASI KAFEDRASI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C331891-60C5-F65F-7177-0E7E12D191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MAVZU:BO’LIB OVQATLANISH, QON GURUHIGA QARAB OVQATLANISH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262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93360" y="1748627"/>
            <a:ext cx="72891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E’TIBORINGIZ UCHUN RAHMAT!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9200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678"/>
            <a:ext cx="7543800" cy="487442"/>
          </a:xfrm>
        </p:spPr>
        <p:txBody>
          <a:bodyPr/>
          <a:lstStyle/>
          <a:p>
            <a:pPr eaLnBrk="1" hangingPunct="1"/>
            <a:r>
              <a:rPr lang="ru-RU" sz="24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Қон</a:t>
            </a:r>
            <a:r>
              <a:rPr lang="ru-RU" sz="24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гуруҳлари</a:t>
            </a:r>
            <a:r>
              <a:rPr lang="ru-RU" sz="24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бўйича</a:t>
            </a:r>
            <a:r>
              <a:rPr lang="ru-RU" sz="2400" b="1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парҳез</a:t>
            </a:r>
            <a:endParaRPr lang="ru-RU" sz="2400" b="1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5920" y="629920"/>
            <a:ext cx="8513354" cy="4318319"/>
          </a:xfrm>
        </p:spPr>
        <p:txBody>
          <a:bodyPr/>
          <a:lstStyle/>
          <a:p>
            <a:pPr marL="114300" indent="0" eaLnBrk="1" hangingPunct="1">
              <a:lnSpc>
                <a:spcPct val="90000"/>
              </a:lnSpc>
              <a:buNone/>
            </a:pPr>
            <a:r>
              <a:rPr lang="uz-Cyrl-UZ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Ҳозирги кунда ушбу парҳез кенг тарқалган ёндашувлардан</a:t>
            </a:r>
            <a:endParaRPr lang="ru-RU" sz="1900" dirty="0">
              <a:solidFill>
                <a:schemeClr val="bg2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бири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сифатида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тан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олинмоқда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Муаллифи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америкалик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(Нью Йорк)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табиатшунос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Питер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Д’Адам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Ушбу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парҳезни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1996 й.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чоп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этилган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бесцеллерга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айланган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"4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қон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тури -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саломатликка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йўл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"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асарида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таклиф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қилган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Унинг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фикрига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кўра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турли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гуруҳлардаги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одамлар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турли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хил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метаболизмга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маълум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озиқ-овқатларга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бошқача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муносабатда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бўлишади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Биринчи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(0)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вакиллари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ҳайвонларнинг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оқсилларини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гўшт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балиқ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яхшироқ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ўзлаштиради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Иккинчи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(А)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одамлар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кўпроқ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ўсимлик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овқатларини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истеъмол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қилиш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тавсия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этилади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Учинчи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(В) га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тегишли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бўлганлар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сут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маҳсулотлари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қўшилиши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вегетарианизм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14300" indent="0" eaLnBrk="1" hangingPunct="1">
              <a:lnSpc>
                <a:spcPct val="90000"/>
              </a:lnSpc>
              <a:buNone/>
            </a:pP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Тўртинчи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(АВ)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эгалари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мувозанатли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овқатланиш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муҳим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аҳамиятга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эга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ҳайвонлардан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ўсимликдан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олинган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маҳсулотларни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ўз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ичига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олиши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керак</a:t>
            </a:r>
            <a:r>
              <a:rPr lang="ru-RU" sz="1900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9460" name="Picture 4" descr="j02330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9878" y="0"/>
            <a:ext cx="2247592" cy="1711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83432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2E45D1-9681-47F0-F27A-8A97A4089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Асосий</a:t>
            </a:r>
            <a:r>
              <a:rPr lang="ru-RU" dirty="0"/>
              <a:t> </a:t>
            </a:r>
            <a:r>
              <a:rPr lang="ru-RU" dirty="0" err="1"/>
              <a:t>ғоя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5AB8A5-20E1-6D37-E52A-9EF3D2921D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br>
              <a:rPr lang="ru-RU" dirty="0"/>
            </a:br>
            <a:r>
              <a:rPr lang="ru-RU" dirty="0" err="1"/>
              <a:t>Назарияга</a:t>
            </a:r>
            <a:r>
              <a:rPr lang="ru-RU" dirty="0"/>
              <a:t> </a:t>
            </a:r>
            <a:r>
              <a:rPr lang="ru-RU" dirty="0" err="1"/>
              <a:t>кўра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err="1"/>
              <a:t>ҳар</a:t>
            </a:r>
            <a:r>
              <a:rPr lang="ru-RU" dirty="0"/>
              <a:t> </a:t>
            </a:r>
            <a:r>
              <a:rPr lang="ru-RU" dirty="0" err="1"/>
              <a:t>бир</a:t>
            </a:r>
            <a:r>
              <a:rPr lang="ru-RU" dirty="0"/>
              <a:t> </a:t>
            </a:r>
            <a:r>
              <a:rPr lang="ru-RU" dirty="0" err="1"/>
              <a:t>қон</a:t>
            </a:r>
            <a:r>
              <a:rPr lang="ru-RU" dirty="0"/>
              <a:t> </a:t>
            </a:r>
            <a:r>
              <a:rPr lang="ru-RU" dirty="0" err="1"/>
              <a:t>гуруҳи</a:t>
            </a:r>
            <a:r>
              <a:rPr lang="ru-RU" dirty="0"/>
              <a:t> </a:t>
            </a:r>
            <a:r>
              <a:rPr lang="ru-RU" dirty="0" err="1"/>
              <a:t>маълум</a:t>
            </a:r>
            <a:r>
              <a:rPr lang="ru-RU" dirty="0"/>
              <a:t> </a:t>
            </a:r>
            <a:r>
              <a:rPr lang="ru-RU" dirty="0" err="1"/>
              <a:t>овқатларни</a:t>
            </a:r>
            <a:r>
              <a:rPr lang="ru-RU" dirty="0"/>
              <a:t> </a:t>
            </a:r>
            <a:r>
              <a:rPr lang="ru-RU" dirty="0" err="1"/>
              <a:t>яхши</a:t>
            </a:r>
            <a:r>
              <a:rPr lang="ru-RU" dirty="0"/>
              <a:t> </a:t>
            </a:r>
            <a:r>
              <a:rPr lang="ru-RU" dirty="0" err="1"/>
              <a:t>ҳазм</a:t>
            </a:r>
            <a:r>
              <a:rPr lang="ru-RU" dirty="0"/>
              <a:t> </a:t>
            </a:r>
            <a:r>
              <a:rPr lang="ru-RU" dirty="0" err="1"/>
              <a:t>қилади</a:t>
            </a:r>
            <a:r>
              <a:rPr lang="ru-RU" dirty="0"/>
              <a:t>;</a:t>
            </a:r>
            <a:br>
              <a:rPr lang="ru-RU" dirty="0"/>
            </a:br>
            <a:r>
              <a:rPr lang="ru-RU" dirty="0" err="1"/>
              <a:t>нотўғри</a:t>
            </a:r>
            <a:r>
              <a:rPr lang="ru-RU" dirty="0"/>
              <a:t> </a:t>
            </a:r>
            <a:r>
              <a:rPr lang="ru-RU" dirty="0" err="1"/>
              <a:t>маҳсулотлар</a:t>
            </a:r>
            <a:r>
              <a:rPr lang="ru-RU" dirty="0"/>
              <a:t> </a:t>
            </a:r>
            <a:r>
              <a:rPr lang="ru-RU" dirty="0" err="1"/>
              <a:t>эса</a:t>
            </a:r>
            <a:r>
              <a:rPr lang="ru-RU" dirty="0"/>
              <a:t> </a:t>
            </a:r>
            <a:r>
              <a:rPr lang="ru-RU" dirty="0" err="1"/>
              <a:t>вазн</a:t>
            </a:r>
            <a:r>
              <a:rPr lang="ru-RU" dirty="0"/>
              <a:t> </a:t>
            </a:r>
            <a:r>
              <a:rPr lang="ru-RU" dirty="0" err="1"/>
              <a:t>ортиши</a:t>
            </a:r>
            <a:r>
              <a:rPr lang="ru-RU" dirty="0"/>
              <a:t> </a:t>
            </a:r>
            <a:r>
              <a:rPr lang="ru-RU" dirty="0" err="1"/>
              <a:t>ёки</a:t>
            </a:r>
            <a:r>
              <a:rPr lang="ru-RU" dirty="0"/>
              <a:t> </a:t>
            </a:r>
            <a:r>
              <a:rPr lang="ru-RU" dirty="0" err="1"/>
              <a:t>ҳолсизликка</a:t>
            </a:r>
            <a:r>
              <a:rPr lang="ru-RU" dirty="0"/>
              <a:t> </a:t>
            </a:r>
            <a:r>
              <a:rPr lang="ru-RU" dirty="0" err="1"/>
              <a:t>олиб</a:t>
            </a:r>
            <a:r>
              <a:rPr lang="ru-RU" dirty="0"/>
              <a:t> </a:t>
            </a:r>
            <a:r>
              <a:rPr lang="ru-RU" dirty="0" err="1"/>
              <a:t>келади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Лекин</a:t>
            </a:r>
            <a:r>
              <a:rPr lang="ru-RU" dirty="0"/>
              <a:t> </a:t>
            </a:r>
            <a:r>
              <a:rPr lang="ru-RU" dirty="0" err="1"/>
              <a:t>муҳим</a:t>
            </a:r>
            <a:r>
              <a:rPr lang="ru-RU" dirty="0"/>
              <a:t> </a:t>
            </a:r>
            <a:r>
              <a:rPr lang="ru-RU" dirty="0" err="1"/>
              <a:t>жиҳати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err="1"/>
              <a:t>илмий</a:t>
            </a:r>
            <a:r>
              <a:rPr lang="ru-RU" dirty="0"/>
              <a:t> </a:t>
            </a:r>
            <a:r>
              <a:rPr lang="ru-RU" dirty="0" err="1"/>
              <a:t>тадқиқотларда</a:t>
            </a:r>
            <a:r>
              <a:rPr lang="ru-RU" dirty="0"/>
              <a:t> </a:t>
            </a:r>
            <a:r>
              <a:rPr lang="ru-RU" dirty="0" err="1"/>
              <a:t>бу</a:t>
            </a:r>
            <a:r>
              <a:rPr lang="ru-RU" dirty="0"/>
              <a:t> </a:t>
            </a:r>
            <a:r>
              <a:rPr lang="ru-RU" dirty="0" err="1"/>
              <a:t>парҳезнинг</a:t>
            </a:r>
            <a:r>
              <a:rPr lang="ru-RU" dirty="0"/>
              <a:t> </a:t>
            </a:r>
            <a:r>
              <a:rPr lang="ru-RU" dirty="0" err="1"/>
              <a:t>аниқ</a:t>
            </a:r>
            <a:r>
              <a:rPr lang="ru-RU" dirty="0"/>
              <a:t> </a:t>
            </a:r>
            <a:r>
              <a:rPr lang="ru-RU" dirty="0" err="1"/>
              <a:t>фойдаси</a:t>
            </a:r>
            <a:r>
              <a:rPr lang="ru-RU" dirty="0"/>
              <a:t> </a:t>
            </a:r>
            <a:r>
              <a:rPr lang="ru-RU" dirty="0" err="1"/>
              <a:t>тўлиқ</a:t>
            </a:r>
            <a:r>
              <a:rPr lang="ru-RU" dirty="0"/>
              <a:t> </a:t>
            </a:r>
            <a:r>
              <a:rPr lang="ru-RU" dirty="0" err="1"/>
              <a:t>исботланмаган</a:t>
            </a:r>
            <a:r>
              <a:rPr lang="ru-RU" dirty="0"/>
              <a:t>. </a:t>
            </a:r>
            <a:r>
              <a:rPr lang="ru-RU" dirty="0" err="1"/>
              <a:t>Шифокорлар</a:t>
            </a:r>
            <a:r>
              <a:rPr lang="ru-RU" dirty="0"/>
              <a:t> </a:t>
            </a:r>
            <a:r>
              <a:rPr lang="ru-RU" dirty="0" err="1"/>
              <a:t>кўпроқ</a:t>
            </a:r>
            <a:r>
              <a:rPr lang="ru-RU" dirty="0"/>
              <a:t> </a:t>
            </a:r>
            <a:r>
              <a:rPr lang="ru-RU" dirty="0" err="1"/>
              <a:t>баланслашган</a:t>
            </a:r>
            <a:r>
              <a:rPr lang="ru-RU" dirty="0"/>
              <a:t> </a:t>
            </a:r>
            <a:r>
              <a:rPr lang="ru-RU" dirty="0" err="1"/>
              <a:t>овқатланишни</a:t>
            </a:r>
            <a:r>
              <a:rPr lang="ru-RU" dirty="0"/>
              <a:t> </a:t>
            </a:r>
            <a:r>
              <a:rPr lang="ru-RU" dirty="0" err="1"/>
              <a:t>тавсия</a:t>
            </a:r>
            <a:r>
              <a:rPr lang="ru-RU" dirty="0"/>
              <a:t> </a:t>
            </a:r>
            <a:r>
              <a:rPr lang="ru-RU" dirty="0" err="1"/>
              <a:t>қилишади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4745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AC2D66F-9671-6685-E216-9CA7337AA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 (O) </a:t>
            </a:r>
            <a:r>
              <a:rPr lang="ru-RU" dirty="0" err="1"/>
              <a:t>қон</a:t>
            </a:r>
            <a:r>
              <a:rPr lang="ru-RU" dirty="0"/>
              <a:t> </a:t>
            </a:r>
            <a:r>
              <a:rPr lang="ru-RU" dirty="0" err="1"/>
              <a:t>гуруҳи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6FAF1D-1A52-19E6-5886-FF5E34C144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700" y="1094375"/>
            <a:ext cx="8520600" cy="3334800"/>
          </a:xfrm>
        </p:spPr>
        <p:txBody>
          <a:bodyPr/>
          <a:lstStyle/>
          <a:p>
            <a:pPr marL="114300" indent="0">
              <a:buNone/>
            </a:pPr>
            <a:br>
              <a:rPr lang="ru-RU" dirty="0"/>
            </a:br>
            <a:r>
              <a:rPr lang="ru-RU" dirty="0"/>
              <a:t>“</a:t>
            </a:r>
            <a:r>
              <a:rPr lang="ru-RU" dirty="0" err="1"/>
              <a:t>Гўштхўр</a:t>
            </a:r>
            <a:r>
              <a:rPr lang="ru-RU" dirty="0"/>
              <a:t>” тип </a:t>
            </a:r>
            <a:r>
              <a:rPr lang="ru-RU" dirty="0" err="1"/>
              <a:t>деб</a:t>
            </a:r>
            <a:r>
              <a:rPr lang="ru-RU" dirty="0"/>
              <a:t> </a:t>
            </a:r>
            <a:r>
              <a:rPr lang="ru-RU" dirty="0" err="1"/>
              <a:t>қаралади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Тавсия</a:t>
            </a:r>
            <a:r>
              <a:rPr lang="ru-RU" dirty="0"/>
              <a:t> </a:t>
            </a:r>
            <a:r>
              <a:rPr lang="ru-RU" dirty="0" err="1"/>
              <a:t>этилади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err="1"/>
              <a:t>Гўшт</a:t>
            </a:r>
            <a:br>
              <a:rPr lang="ru-RU" dirty="0"/>
            </a:br>
            <a:r>
              <a:rPr lang="ru-RU" dirty="0" err="1"/>
              <a:t>Балиқ</a:t>
            </a:r>
            <a:br>
              <a:rPr lang="ru-RU" dirty="0"/>
            </a:br>
            <a:r>
              <a:rPr lang="ru-RU" dirty="0" err="1"/>
              <a:t>Сабзавотлар</a:t>
            </a:r>
            <a:br>
              <a:rPr lang="ru-RU" dirty="0"/>
            </a:br>
            <a:r>
              <a:rPr lang="ru-RU" dirty="0" err="1"/>
              <a:t>Тухум</a:t>
            </a:r>
            <a:br>
              <a:rPr lang="ru-RU" dirty="0"/>
            </a:br>
            <a:r>
              <a:rPr lang="ru-RU" dirty="0" err="1"/>
              <a:t>Чекланиши</a:t>
            </a:r>
            <a:r>
              <a:rPr lang="ru-RU" dirty="0"/>
              <a:t> </a:t>
            </a:r>
            <a:r>
              <a:rPr lang="ru-RU" dirty="0" err="1"/>
              <a:t>тавсия</a:t>
            </a:r>
            <a:r>
              <a:rPr lang="ru-RU" dirty="0"/>
              <a:t> </a:t>
            </a:r>
            <a:r>
              <a:rPr lang="ru-RU" dirty="0" err="1"/>
              <a:t>қилинади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>Нон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ун</a:t>
            </a:r>
            <a:r>
              <a:rPr lang="ru-RU" dirty="0"/>
              <a:t> </a:t>
            </a:r>
            <a:r>
              <a:rPr lang="ru-RU" dirty="0" err="1"/>
              <a:t>маҳсулотлари</a:t>
            </a:r>
            <a:br>
              <a:rPr lang="ru-RU" dirty="0"/>
            </a:br>
            <a:r>
              <a:rPr lang="ru-RU" dirty="0" err="1"/>
              <a:t>Сут</a:t>
            </a:r>
            <a:r>
              <a:rPr lang="ru-RU" dirty="0"/>
              <a:t> </a:t>
            </a:r>
            <a:r>
              <a:rPr lang="ru-RU" dirty="0" err="1"/>
              <a:t>маҳсулотлари</a:t>
            </a:r>
            <a:br>
              <a:rPr lang="ru-RU" dirty="0"/>
            </a:br>
            <a:r>
              <a:rPr lang="ru-RU" dirty="0" err="1"/>
              <a:t>Ширинликлар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87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69346F-B5FE-CAE9-6F7A-628C9EBFE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II (A) </a:t>
            </a:r>
            <a:r>
              <a:rPr lang="ru-RU" dirty="0" err="1"/>
              <a:t>қон</a:t>
            </a:r>
            <a:r>
              <a:rPr lang="ru-RU" dirty="0"/>
              <a:t> </a:t>
            </a:r>
            <a:r>
              <a:rPr lang="ru-RU" dirty="0" err="1"/>
              <a:t>гуруҳи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3762721-0DE3-F6FB-7393-8999F41F2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br>
              <a:rPr lang="ru-RU" dirty="0"/>
            </a:br>
            <a:r>
              <a:rPr lang="ru-RU" dirty="0"/>
              <a:t>“</a:t>
            </a:r>
            <a:r>
              <a:rPr lang="ru-RU" dirty="0" err="1"/>
              <a:t>Вегетариан</a:t>
            </a:r>
            <a:r>
              <a:rPr lang="ru-RU" dirty="0"/>
              <a:t>” тип </a:t>
            </a:r>
            <a:r>
              <a:rPr lang="ru-RU" dirty="0" err="1"/>
              <a:t>деб</a:t>
            </a:r>
            <a:r>
              <a:rPr lang="ru-RU" dirty="0"/>
              <a:t> </a:t>
            </a:r>
            <a:r>
              <a:rPr lang="ru-RU" dirty="0" err="1"/>
              <a:t>қаралади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Тавсия</a:t>
            </a:r>
            <a:r>
              <a:rPr lang="ru-RU" dirty="0"/>
              <a:t> </a:t>
            </a:r>
            <a:r>
              <a:rPr lang="ru-RU" dirty="0" err="1"/>
              <a:t>этилади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err="1"/>
              <a:t>Мева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сабзавотлар</a:t>
            </a:r>
            <a:br>
              <a:rPr lang="ru-RU" dirty="0"/>
            </a:br>
            <a:r>
              <a:rPr lang="ru-RU" dirty="0" err="1"/>
              <a:t>Дуккаклилар</a:t>
            </a:r>
            <a:br>
              <a:rPr lang="ru-RU" dirty="0"/>
            </a:br>
            <a:r>
              <a:rPr lang="ru-RU" dirty="0"/>
              <a:t>Дон </a:t>
            </a:r>
            <a:r>
              <a:rPr lang="ru-RU" dirty="0" err="1"/>
              <a:t>маҳсулотлари</a:t>
            </a:r>
            <a:br>
              <a:rPr lang="ru-RU" dirty="0"/>
            </a:br>
            <a:r>
              <a:rPr lang="ru-RU" dirty="0" err="1"/>
              <a:t>Камроқ</a:t>
            </a:r>
            <a:r>
              <a:rPr lang="ru-RU" dirty="0"/>
              <a:t> </a:t>
            </a:r>
            <a:r>
              <a:rPr lang="ru-RU" dirty="0" err="1"/>
              <a:t>истеъмол</a:t>
            </a:r>
            <a:r>
              <a:rPr lang="ru-RU" dirty="0"/>
              <a:t> </a:t>
            </a:r>
            <a:r>
              <a:rPr lang="ru-RU" dirty="0" err="1"/>
              <a:t>қилинади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err="1"/>
              <a:t>Қизил</a:t>
            </a:r>
            <a:r>
              <a:rPr lang="ru-RU" dirty="0"/>
              <a:t> </a:t>
            </a:r>
            <a:r>
              <a:rPr lang="ru-RU" dirty="0" err="1"/>
              <a:t>гўшт</a:t>
            </a:r>
            <a:br>
              <a:rPr lang="ru-RU" dirty="0"/>
            </a:br>
            <a:r>
              <a:rPr lang="ru-RU" dirty="0" err="1"/>
              <a:t>Ёғли</a:t>
            </a:r>
            <a:r>
              <a:rPr lang="ru-RU" dirty="0"/>
              <a:t> </a:t>
            </a:r>
            <a:r>
              <a:rPr lang="ru-RU" dirty="0" err="1"/>
              <a:t>овқатлар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69157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59F619-7095-A5D8-F452-E4D040895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III (B) </a:t>
            </a:r>
            <a:r>
              <a:rPr lang="ru-RU" dirty="0" err="1"/>
              <a:t>қон</a:t>
            </a:r>
            <a:r>
              <a:rPr lang="ru-RU" dirty="0"/>
              <a:t> </a:t>
            </a:r>
            <a:r>
              <a:rPr lang="ru-RU" dirty="0" err="1"/>
              <a:t>гуруҳи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227074-28B9-E027-A4E7-89DB7EF20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br>
              <a:rPr lang="ru-RU" dirty="0"/>
            </a:br>
            <a:r>
              <a:rPr lang="ru-RU" dirty="0"/>
              <a:t>“</a:t>
            </a:r>
            <a:r>
              <a:rPr lang="ru-RU" dirty="0" err="1"/>
              <a:t>Аралаш</a:t>
            </a:r>
            <a:r>
              <a:rPr lang="ru-RU" dirty="0"/>
              <a:t>” тип </a:t>
            </a:r>
            <a:r>
              <a:rPr lang="ru-RU" dirty="0" err="1"/>
              <a:t>деб</a:t>
            </a:r>
            <a:r>
              <a:rPr lang="ru-RU" dirty="0"/>
              <a:t> </a:t>
            </a:r>
            <a:r>
              <a:rPr lang="ru-RU" dirty="0" err="1"/>
              <a:t>ҳисобланади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Тавсия</a:t>
            </a:r>
            <a:r>
              <a:rPr lang="ru-RU" dirty="0"/>
              <a:t> </a:t>
            </a:r>
            <a:r>
              <a:rPr lang="ru-RU" dirty="0" err="1"/>
              <a:t>этилади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err="1"/>
              <a:t>Сут</a:t>
            </a:r>
            <a:r>
              <a:rPr lang="ru-RU" dirty="0"/>
              <a:t> </a:t>
            </a:r>
            <a:r>
              <a:rPr lang="ru-RU" dirty="0" err="1"/>
              <a:t>маҳсулотлари</a:t>
            </a:r>
            <a:br>
              <a:rPr lang="ru-RU" dirty="0"/>
            </a:br>
            <a:r>
              <a:rPr lang="ru-RU" dirty="0" err="1"/>
              <a:t>Гўшт</a:t>
            </a:r>
            <a:br>
              <a:rPr lang="ru-RU" dirty="0"/>
            </a:br>
            <a:r>
              <a:rPr lang="ru-RU" dirty="0" err="1"/>
              <a:t>Сабзавот</a:t>
            </a:r>
            <a:br>
              <a:rPr lang="ru-RU" dirty="0"/>
            </a:br>
            <a:r>
              <a:rPr lang="ru-RU" dirty="0" err="1"/>
              <a:t>Тухум</a:t>
            </a:r>
            <a:br>
              <a:rPr lang="ru-RU" dirty="0"/>
            </a:br>
            <a:r>
              <a:rPr lang="ru-RU" dirty="0" err="1"/>
              <a:t>Чекланиши</a:t>
            </a:r>
            <a:r>
              <a:rPr lang="ru-RU" dirty="0"/>
              <a:t> </a:t>
            </a:r>
            <a:r>
              <a:rPr lang="ru-RU" dirty="0" err="1"/>
              <a:t>мумкин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>Жуда </a:t>
            </a:r>
            <a:r>
              <a:rPr lang="ru-RU" dirty="0" err="1"/>
              <a:t>кўп</a:t>
            </a:r>
            <a:r>
              <a:rPr lang="ru-RU" dirty="0"/>
              <a:t> </a:t>
            </a:r>
            <a:r>
              <a:rPr lang="ru-RU" dirty="0" err="1"/>
              <a:t>буғдой</a:t>
            </a:r>
            <a:br>
              <a:rPr lang="ru-RU" dirty="0"/>
            </a:br>
            <a:r>
              <a:rPr lang="ru-RU" dirty="0" err="1"/>
              <a:t>Айрим</a:t>
            </a:r>
            <a:r>
              <a:rPr lang="ru-RU" dirty="0"/>
              <a:t> </a:t>
            </a:r>
            <a:r>
              <a:rPr lang="ru-RU" dirty="0" err="1"/>
              <a:t>дуккаклилар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76047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720CFA-3096-12DC-798C-96E8EC0C6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IV (AB) </a:t>
            </a:r>
            <a:r>
              <a:rPr lang="ru-RU" dirty="0" err="1"/>
              <a:t>қон</a:t>
            </a:r>
            <a:r>
              <a:rPr lang="ru-RU" dirty="0"/>
              <a:t> </a:t>
            </a:r>
            <a:r>
              <a:rPr lang="ru-RU" dirty="0" err="1"/>
              <a:t>гуруҳи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F1A9E0-6182-F96B-EC14-C58F8B84F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br>
              <a:rPr lang="ru-RU" dirty="0"/>
            </a:br>
            <a:r>
              <a:rPr lang="ru-RU" dirty="0"/>
              <a:t>Энг </a:t>
            </a:r>
            <a:r>
              <a:rPr lang="ru-RU" dirty="0" err="1"/>
              <a:t>мураккаб</a:t>
            </a:r>
            <a:r>
              <a:rPr lang="ru-RU" dirty="0"/>
              <a:t> </a:t>
            </a:r>
            <a:r>
              <a:rPr lang="ru-RU" dirty="0" err="1"/>
              <a:t>ва</a:t>
            </a:r>
            <a:r>
              <a:rPr lang="ru-RU" dirty="0"/>
              <a:t> </a:t>
            </a:r>
            <a:r>
              <a:rPr lang="ru-RU" dirty="0" err="1"/>
              <a:t>аралаш</a:t>
            </a:r>
            <a:r>
              <a:rPr lang="ru-RU" dirty="0"/>
              <a:t> тип </a:t>
            </a:r>
            <a:r>
              <a:rPr lang="ru-RU" dirty="0" err="1"/>
              <a:t>деб</a:t>
            </a:r>
            <a:r>
              <a:rPr lang="ru-RU" dirty="0"/>
              <a:t> </a:t>
            </a:r>
            <a:r>
              <a:rPr lang="ru-RU" dirty="0" err="1"/>
              <a:t>қаралади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 err="1"/>
              <a:t>Тавсия</a:t>
            </a:r>
            <a:r>
              <a:rPr lang="ru-RU" dirty="0"/>
              <a:t> </a:t>
            </a:r>
            <a:r>
              <a:rPr lang="ru-RU" dirty="0" err="1"/>
              <a:t>этилади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err="1"/>
              <a:t>Балиқ</a:t>
            </a:r>
            <a:br>
              <a:rPr lang="ru-RU" dirty="0"/>
            </a:br>
            <a:r>
              <a:rPr lang="ru-RU" dirty="0" err="1"/>
              <a:t>Сут</a:t>
            </a:r>
            <a:r>
              <a:rPr lang="ru-RU" dirty="0"/>
              <a:t> </a:t>
            </a:r>
            <a:r>
              <a:rPr lang="ru-RU" dirty="0" err="1"/>
              <a:t>маҳсулотлари</a:t>
            </a:r>
            <a:br>
              <a:rPr lang="ru-RU" dirty="0"/>
            </a:br>
            <a:r>
              <a:rPr lang="ru-RU" dirty="0" err="1"/>
              <a:t>Сабзавотлар</a:t>
            </a:r>
            <a:br>
              <a:rPr lang="ru-RU" dirty="0"/>
            </a:br>
            <a:r>
              <a:rPr lang="ru-RU" dirty="0" err="1"/>
              <a:t>Мевалар</a:t>
            </a:r>
            <a:br>
              <a:rPr lang="ru-RU" dirty="0"/>
            </a:br>
            <a:r>
              <a:rPr lang="ru-RU" dirty="0" err="1"/>
              <a:t>Камроқ</a:t>
            </a:r>
            <a:r>
              <a:rPr lang="ru-RU" dirty="0"/>
              <a:t> </a:t>
            </a:r>
            <a:r>
              <a:rPr lang="ru-RU" dirty="0" err="1"/>
              <a:t>истеъмол</a:t>
            </a:r>
            <a:r>
              <a:rPr lang="ru-RU" dirty="0"/>
              <a:t> </a:t>
            </a:r>
            <a:r>
              <a:rPr lang="ru-RU" dirty="0" err="1"/>
              <a:t>қилинади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 err="1"/>
              <a:t>Қизил</a:t>
            </a:r>
            <a:r>
              <a:rPr lang="ru-RU" dirty="0"/>
              <a:t> </a:t>
            </a:r>
            <a:r>
              <a:rPr lang="ru-RU" dirty="0" err="1"/>
              <a:t>гўшт</a:t>
            </a:r>
            <a:br>
              <a:rPr lang="ru-RU" dirty="0"/>
            </a:br>
            <a:r>
              <a:rPr lang="ru-RU" dirty="0"/>
              <a:t>Жуда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ишланган</a:t>
            </a:r>
            <a:r>
              <a:rPr lang="ru-RU" dirty="0"/>
              <a:t> </a:t>
            </a:r>
            <a:r>
              <a:rPr lang="ru-RU" dirty="0" err="1"/>
              <a:t>овқатлар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96653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750" y="141685"/>
            <a:ext cx="6870700" cy="661681"/>
          </a:xfrm>
        </p:spPr>
        <p:txBody>
          <a:bodyPr/>
          <a:lstStyle/>
          <a:p>
            <a:pPr eaLnBrk="1" hangingPunct="1"/>
            <a:r>
              <a:rPr lang="ru-RU" sz="3200" b="1" u="sng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Тўғри</a:t>
            </a:r>
            <a:r>
              <a:rPr lang="ru-RU" sz="3200" b="1" u="sng" dirty="0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u="sng" dirty="0" err="1">
                <a:solidFill>
                  <a:schemeClr val="bg2"/>
                </a:solidFill>
                <a:latin typeface="Times New Roman" pitchFamily="18" charset="0"/>
                <a:cs typeface="Times New Roman" pitchFamily="18" charset="0"/>
              </a:rPr>
              <a:t>овқатланиш</a:t>
            </a:r>
            <a:br>
              <a:rPr lang="ru-RU" sz="3200" b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850" y="829492"/>
            <a:ext cx="7696200" cy="3135086"/>
          </a:xfrm>
        </p:spPr>
        <p:txBody>
          <a:bodyPr rtlCol="0">
            <a:noAutofit/>
          </a:bodyPr>
          <a:lstStyle/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Организмни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барча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алмаштириладиган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алмаштириб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бўлмайдиган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моддалар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ҳимоя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омилларининг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бутун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мажмуаси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билан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таъминлайди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114300" indent="0">
              <a:lnSpc>
                <a:spcPct val="80000"/>
              </a:lnSpc>
              <a:buNone/>
              <a:defRPr/>
            </a:pPr>
            <a:endParaRPr lang="ru-RU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тананинг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уйғун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ўсиши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ривожланишини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таъминлайди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ru-RU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инфекциялар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ноқулай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экологик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омиллардан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ҳимояни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шакллантиради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ru-RU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жароҳатлар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шикастланишдан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кейин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тўқималарни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самарали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тикланишини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таъминлайди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ru-RU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касалликдан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кейин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танани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тиклашга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ёрдам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беради</a:t>
            </a:r>
            <a:r>
              <a:rPr lang="ru-RU" b="1" dirty="0">
                <a:solidFill>
                  <a:srgbClr val="66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uz-Cyrl-UZ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buFont typeface="Arial" panose="020B0604020202020204" pitchFamily="34" charset="0"/>
              <a:buChar char="•"/>
              <a:defRPr/>
            </a:pPr>
            <a:endParaRPr lang="ru-RU" b="1" dirty="0">
              <a:solidFill>
                <a:srgbClr val="6633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0" name="Picture 2" descr="C:\Documents and Settings\Sea\Мои документы\Мои рисунки\A509XBKCABSGXQTCAU1H4IRCAV39VL4CAC4IZ7UCAF2F8B1CAUP4DHPCAAUY1VFCAXFOKUMCADW0WH5CAJEZ2MJCAA6279YCAIY515ICAO2XYBECAN8XEFGCAA8AW05CAAWHX7BCAJQHY1BCAF57FVKCA27C19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7413" y="3543300"/>
            <a:ext cx="2735262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151420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378822" y="241667"/>
            <a:ext cx="8765177" cy="548641"/>
          </a:xfrm>
        </p:spPr>
        <p:txBody>
          <a:bodyPr/>
          <a:lstStyle/>
          <a:p>
            <a:pPr eaLnBrk="1" hangingPunct="1"/>
            <a:r>
              <a:rPr lang="ru-RU" sz="2800" b="1" dirty="0" err="1"/>
              <a:t>Саломатликка</a:t>
            </a:r>
            <a:r>
              <a:rPr lang="ru-RU" sz="2800" b="1" dirty="0"/>
              <a:t> </a:t>
            </a:r>
            <a:r>
              <a:rPr lang="ru-RU" sz="2800" b="1" dirty="0" err="1"/>
              <a:t>хавф</a:t>
            </a:r>
            <a:r>
              <a:rPr lang="ru-RU" sz="2800" b="1" dirty="0"/>
              <a:t> </a:t>
            </a:r>
            <a:r>
              <a:rPr lang="ru-RU" sz="2800" b="1" dirty="0" err="1"/>
              <a:t>солувчи</a:t>
            </a:r>
            <a:r>
              <a:rPr lang="ru-RU" sz="2800" b="1" dirty="0"/>
              <a:t> </a:t>
            </a:r>
            <a:r>
              <a:rPr lang="ru-RU" sz="2800" b="1" dirty="0" err="1"/>
              <a:t>омиллар</a:t>
            </a:r>
            <a:r>
              <a:rPr lang="ru-RU" sz="2800" b="1" dirty="0"/>
              <a:t> </a:t>
            </a:r>
            <a:r>
              <a:rPr lang="ru-RU" sz="2800" b="1" dirty="0" err="1"/>
              <a:t>тузилмаси</a:t>
            </a:r>
            <a:endParaRPr lang="ru-RU" sz="2800" b="1" dirty="0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0" y="-153888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7160665"/>
              </p:ext>
            </p:extLst>
          </p:nvPr>
        </p:nvGraphicFramePr>
        <p:xfrm>
          <a:off x="179388" y="849087"/>
          <a:ext cx="8821737" cy="4294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8827773" imgH="5499069" progId="Excel.Chart.8">
                  <p:embed/>
                </p:oleObj>
              </mc:Choice>
              <mc:Fallback>
                <p:oleObj r:id="rId2" imgW="8827773" imgH="5499069" progId="Excel.Char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849087"/>
                        <a:ext cx="8821737" cy="42944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25646196"/>
      </p:ext>
    </p:extLst>
  </p:cSld>
  <p:clrMapOvr>
    <a:masterClrMapping/>
  </p:clrMapOvr>
</p:sld>
</file>

<file path=ppt/theme/theme1.xml><?xml version="1.0" encoding="utf-8"?>
<a:theme xmlns:a="http://schemas.openxmlformats.org/drawingml/2006/main" name="Pop">
  <a:themeElements>
    <a:clrScheme name="Pop">
      <a:dk1>
        <a:srgbClr val="F8E71C"/>
      </a:dk1>
      <a:lt1>
        <a:srgbClr val="FFFFFF"/>
      </a:lt1>
      <a:dk2>
        <a:srgbClr val="000000"/>
      </a:dk2>
      <a:lt2>
        <a:srgbClr val="D9D9D9"/>
      </a:lt2>
      <a:accent1>
        <a:srgbClr val="666666"/>
      </a:accent1>
      <a:accent2>
        <a:srgbClr val="483165"/>
      </a:accent2>
      <a:accent3>
        <a:srgbClr val="EB1E95"/>
      </a:accent3>
      <a:accent4>
        <a:srgbClr val="0F9D58"/>
      </a:accent4>
      <a:accent5>
        <a:srgbClr val="01AFD1"/>
      </a:accent5>
      <a:accent6>
        <a:srgbClr val="9C27B0"/>
      </a:accent6>
      <a:hlink>
        <a:srgbClr val="01AFD1"/>
      </a:hlink>
      <a:folHlink>
        <a:srgbClr val="01AFD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425</Words>
  <Application>Microsoft Office PowerPoint</Application>
  <PresentationFormat>Экран (16:9)</PresentationFormat>
  <Paragraphs>40</Paragraphs>
  <Slides>10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Playfair Display</vt:lpstr>
      <vt:lpstr>Arial</vt:lpstr>
      <vt:lpstr>Oswald</vt:lpstr>
      <vt:lpstr>Montserrat</vt:lpstr>
      <vt:lpstr>Times New Roman</vt:lpstr>
      <vt:lpstr>Pop</vt:lpstr>
      <vt:lpstr>Microsoft Excel Chart</vt:lpstr>
      <vt:lpstr>TOSHKENT DAVLAT TIBBIYOT UNIVERSITETI BOLALAR, O‘SMIRLAR VA OVQATLANISH GIGIYENASI KAFEDRASI </vt:lpstr>
      <vt:lpstr>Қон гуруҳлари бўйича парҳез</vt:lpstr>
      <vt:lpstr>Асосий ғоя</vt:lpstr>
      <vt:lpstr>I (O) қон гуруҳи</vt:lpstr>
      <vt:lpstr>II (A) қон гуруҳи</vt:lpstr>
      <vt:lpstr>III (B) қон гуруҳи</vt:lpstr>
      <vt:lpstr>IV (AB) қон гуруҳи </vt:lpstr>
      <vt:lpstr>Тўғри овқатланиш </vt:lpstr>
      <vt:lpstr>Саломатликка хавф солувчи омиллар тузилмаси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ОСНОВЫ НУТРИЦИОЛОГИИ</dc:title>
  <dc:creator>avtech</dc:creator>
  <cp:lastModifiedBy>User</cp:lastModifiedBy>
  <cp:revision>60</cp:revision>
  <dcterms:modified xsi:type="dcterms:W3CDTF">2026-05-18T04:59:43Z</dcterms:modified>
</cp:coreProperties>
</file>