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306" r:id="rId3"/>
    <p:sldId id="304" r:id="rId4"/>
    <p:sldId id="257" r:id="rId5"/>
    <p:sldId id="307" r:id="rId6"/>
    <p:sldId id="309" r:id="rId7"/>
    <p:sldId id="310" r:id="rId8"/>
    <p:sldId id="317" r:id="rId9"/>
    <p:sldId id="260" r:id="rId10"/>
    <p:sldId id="258" r:id="rId11"/>
    <p:sldId id="373" r:id="rId12"/>
  </p:sldIdLst>
  <p:sldSz cx="9144000" cy="5143500" type="screen16x9"/>
  <p:notesSz cx="6858000" cy="9144000"/>
  <p:embeddedFontLst>
    <p:embeddedFont>
      <p:font typeface="Montserrat" panose="00000500000000000000" pitchFamily="2" charset="-52"/>
      <p:regular r:id="rId14"/>
      <p:bold r:id="rId15"/>
      <p:italic r:id="rId16"/>
      <p:boldItalic r:id="rId17"/>
    </p:embeddedFont>
    <p:embeddedFont>
      <p:font typeface="Oswald" panose="00000500000000000000" pitchFamily="2" charset="-52"/>
      <p:regular r:id="rId18"/>
      <p:bold r:id="rId19"/>
    </p:embeddedFont>
    <p:embeddedFont>
      <p:font typeface="Playfair Display" panose="00000500000000000000" pitchFamily="2" charset="-52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30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26414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c6f9721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c6f97216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c6f972163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c6f972163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E4BD9-93E3-4C02-9F88-596B7B55A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8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5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  <p:sldLayoutId id="2147483657" r:id="rId8"/>
    <p:sldLayoutId id="2147483658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 idx="4294967295"/>
          </p:nvPr>
        </p:nvSpPr>
        <p:spPr>
          <a:xfrm>
            <a:off x="753900" y="274319"/>
            <a:ext cx="7636200" cy="101237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ru-RU" sz="3200" dirty="0" err="1"/>
              <a:t>Овкатланиш</a:t>
            </a:r>
            <a:r>
              <a:rPr lang="ru-RU" sz="3200" dirty="0"/>
              <a:t> </a:t>
            </a:r>
            <a:r>
              <a:rPr lang="ru-RU" sz="3200" dirty="0" err="1"/>
              <a:t>хакида</a:t>
            </a:r>
            <a:r>
              <a:rPr lang="ru-RU" sz="3200" dirty="0"/>
              <a:t> </a:t>
            </a:r>
            <a:r>
              <a:rPr lang="ru-RU" sz="3200" dirty="0" err="1"/>
              <a:t>тушунча</a:t>
            </a:r>
            <a:r>
              <a:rPr lang="ru-RU" sz="3200" dirty="0"/>
              <a:t>.</a:t>
            </a:r>
            <a:endParaRPr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rcRect r="29596"/>
          <a:stretch>
            <a:fillRect/>
          </a:stretch>
        </p:blipFill>
        <p:spPr>
          <a:xfrm>
            <a:off x="2359025" y="1506475"/>
            <a:ext cx="4425950" cy="3305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FEAD6A4-420C-C814-8DE2-64BAC8B187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342900"/>
            <a:ext cx="6286500" cy="4171950"/>
          </a:xfrm>
        </p:spPr>
        <p:txBody>
          <a:bodyPr/>
          <a:lstStyle/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Овқатнинг сифат тўлақонлиги ундаги турли хил озиқ моддалар: оқсиллар, ёғлар, углеводлар, витаминлар, минерал моддалар, овқат толалари ва сувнинг етарли таркиби ва тўғри нисбати орқали таъминланади.</a:t>
            </a:r>
          </a:p>
          <a:p>
            <a:pPr eaLnBrk="1" hangingPunct="1"/>
            <a:r>
              <a:rPr lang="ru-RU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Баъзи озуқавий моддаларнинг етишмаслиги ёки ортиқча бўлиши, озиқ-овқатнинг калория жиҳатидан етарлилигига қарамай, саломатликка салбий таъсир кўрсатади.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3360" y="1748627"/>
            <a:ext cx="7289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 UCHUN RAHMAT!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0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68234" y="519112"/>
            <a:ext cx="8079376" cy="115946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b="1" dirty="0" err="1">
                <a:solidFill>
                  <a:srgbClr val="663300"/>
                </a:solidFill>
              </a:rPr>
              <a:t>Овқатланиш</a:t>
            </a:r>
            <a:r>
              <a:rPr lang="ru-RU" dirty="0">
                <a:solidFill>
                  <a:srgbClr val="663300"/>
                </a:solidFill>
              </a:rPr>
              <a:t> – </a:t>
            </a:r>
            <a:r>
              <a:rPr lang="ru-RU" dirty="0" err="1">
                <a:solidFill>
                  <a:srgbClr val="663300"/>
                </a:solidFill>
              </a:rPr>
              <a:t>кўплаб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касалликлар</a:t>
            </a:r>
            <a:r>
              <a:rPr lang="ru-RU" dirty="0">
                <a:solidFill>
                  <a:srgbClr val="663300"/>
                </a:solidFill>
              </a:rPr>
              <a:t>, </a:t>
            </a:r>
            <a:r>
              <a:rPr lang="ru-RU" dirty="0" err="1">
                <a:solidFill>
                  <a:srgbClr val="663300"/>
                </a:solidFill>
              </a:rPr>
              <a:t>яъни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ирсий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энзимопатиядан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тортиб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оғир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жарроҳлик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патологияларини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олдини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олиш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ва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даволашда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асосий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омил</a:t>
            </a:r>
            <a:r>
              <a:rPr lang="ru-RU" dirty="0">
                <a:solidFill>
                  <a:srgbClr val="663300"/>
                </a:solidFill>
              </a:rPr>
              <a:t> </a:t>
            </a:r>
            <a:r>
              <a:rPr lang="ru-RU" dirty="0" err="1">
                <a:solidFill>
                  <a:srgbClr val="663300"/>
                </a:solidFill>
              </a:rPr>
              <a:t>ҳисобланади</a:t>
            </a:r>
            <a:r>
              <a:rPr lang="ru-RU" dirty="0">
                <a:solidFill>
                  <a:srgbClr val="663300"/>
                </a:solidFill>
              </a:rPr>
              <a:t>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b="1" dirty="0">
              <a:solidFill>
                <a:srgbClr val="663300"/>
              </a:solidFill>
            </a:endParaRPr>
          </a:p>
        </p:txBody>
      </p:sp>
      <p:pic>
        <p:nvPicPr>
          <p:cNvPr id="7171" name="Picture 6" descr="C:\Documents and Settings\Sea\Мои документы\Мои рисунки\AQT3BBVCAAMV236CAZGVLR8CASY41OUCA8D08AYCAJI2J10CA3G24MFCAS1IU5HCA0KTPZSCA7V929YCAW3UP83CA5849A5CAYCFCNJCAS9K23ACAGG9A3PCA5WU583CAJ16GOBCAHQYLLDCAYVEGWYCAJRCB0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1" y="1875633"/>
            <a:ext cx="3370263" cy="2587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8" descr="C:\Documents and Settings\Sea\Мои документы\Мои рисунки\A7VC5ABCA6DTVF2CAXIXAQRCAQDF3SJCAP3JN1XCAKJ0PRYCA6UJG2VCARGA0I0CAGGEE9WCATSINSUCAFZ4XKSCAQ3LF5XCAIC09O1CAH925MNCA6F7C1NCASX0P8MCA748K89CAEKZLLBCAZ5ZV20CAZB7Z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5" y="1848723"/>
            <a:ext cx="3382963" cy="296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876768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body" idx="4294967295"/>
          </p:nvPr>
        </p:nvSpPr>
        <p:spPr>
          <a:xfrm>
            <a:off x="447250" y="182400"/>
            <a:ext cx="8589900" cy="49611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0">
              <a:spcAft>
                <a:spcPts val="1600"/>
              </a:spcAft>
              <a:buNone/>
            </a:pPr>
            <a:r>
              <a:rPr lang="uz-Cyrl-U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Овкатланиш гигиенаси – озиқ - овқат маҳсулотларининг сифати  ва  уларнинг инсон организмига таьсирини, уларни тайёрлаш, сақлаш ва қўллашга каратилган санитар-гигиеник меъёрий кўрсаткичларини ўргатувчи фандир.</a:t>
            </a:r>
          </a:p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b="1" dirty="0">
                <a:solidFill>
                  <a:srgbClr val="000000"/>
                </a:solidFill>
              </a:rPr>
              <a:t>Нутрициология – </a:t>
            </a:r>
            <a:r>
              <a:rPr lang="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овқатланишнинг тиббий муаммоларини ўрганувчи фан.</a:t>
            </a:r>
            <a:br>
              <a:rPr lang="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</a:t>
            </a:r>
            <a:r>
              <a:rPr lang="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утрициологиянинг асосий предмети – инсон организмига овқатнинг ножўя таъсирларини камайтириш усулларини аниқлашдан иборат. </a:t>
            </a:r>
          </a:p>
          <a:p>
            <a:pPr marL="45720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</a:t>
            </a:r>
            <a:r>
              <a:rPr lang="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унинг учун шартли равишда 4 типга бўлинади</a:t>
            </a:r>
            <a: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b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1.  Озиқ овқат маҳсулотларининг сифатини ошириш усулларини ўрганиш. </a:t>
            </a:r>
            <a:b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2. Организмда овқатнинг ҳазм бўлиши жараёнларини ўрганиш.</a:t>
            </a:r>
            <a:b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3. Организмда ўзлаштириши ва чиқарилишини ўрганиш.</a:t>
            </a:r>
            <a:b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4. </a:t>
            </a:r>
            <a:r>
              <a:rPr lang="uz-Cyrl-UZ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О</a:t>
            </a:r>
            <a:r>
              <a:rPr lang="ru" dirty="0"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вқат орқали организмга тушаётган моддаларнинг инсонга таъсирини ўрганиш.</a:t>
            </a:r>
            <a:endParaRPr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5417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7C505E19-EB0B-FA7A-3AD7-844DB108A5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85900" y="914401"/>
            <a:ext cx="6172200" cy="3394472"/>
          </a:xfrm>
        </p:spPr>
        <p:txBody>
          <a:bodyPr/>
          <a:lstStyle/>
          <a:p>
            <a:pPr eaLnBrk="1" hangingPunct="1"/>
            <a:r>
              <a:rPr lang="ru-RU" altLang="en-US" sz="2100"/>
              <a:t>Организмнинг нормал фаолиятини таъминлаш учун озиқ-овқат таркиби катта аҳамиятга эга. Қачон рационал овқатланиш деб ҳисоблаймиз, қачонки у ҳам миқдорий (калорияли), ҳам сифат жиҳатидан тўлақонли бўлиши зарур, яъни тўқималар, органларнинг қурилиши ва организмдаги физиологик жараёнларнинг нормал ишлаши учун зарур бўлган барча озиқ моддаларни ўз ичига олган бўлиши керак.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750" y="141685"/>
            <a:ext cx="6870700" cy="661681"/>
          </a:xfrm>
        </p:spPr>
        <p:txBody>
          <a:bodyPr/>
          <a:lstStyle/>
          <a:p>
            <a:pPr eaLnBrk="1" hangingPunct="1"/>
            <a:r>
              <a:rPr lang="ru-RU" sz="3200" b="1" u="sng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sz="3200" b="1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овқатланиш</a:t>
            </a:r>
            <a:br>
              <a:rPr lang="ru-RU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829492"/>
            <a:ext cx="7696200" cy="3135086"/>
          </a:xfrm>
        </p:spPr>
        <p:txBody>
          <a:bodyPr rtlCol="0">
            <a:noAutofit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Организмни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барча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алмаштириладиган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алмаштириб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бўлмайдиган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моддалар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омилларининг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бутун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мажмуаси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таъминлайди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14300" indent="0">
              <a:lnSpc>
                <a:spcPct val="80000"/>
              </a:lnSpc>
              <a:buNone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тананинг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уйғун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ўсиши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ривожланишини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таъминлайди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инфекциялар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ноқулай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экологик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омиллардан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ҳимояни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шакллантиради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жароҳатлар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шикастланишдан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кейин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тўқималарни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самарали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тикланишини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таъминлайди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касалликдан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кейин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танани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тиклашга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беради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uz-Cyrl-UZ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2" descr="C:\Documents and Settings\Sea\Мои документы\Мои рисунки\A509XBKCABSGXQTCAU1H4IRCAV39VL4CAC4IZ7UCAF2F8B1CAUP4DHPCAAUY1VFCAXFOKUMCADW0WH5CAJEZ2MJCAA6279YCAIY515ICAO2XYBECAN8XEFGCAA8AW05CAAWHX7BCAJQHY1BCAF57FVKCA27C19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3" y="3543300"/>
            <a:ext cx="2735262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14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69913" y="195942"/>
            <a:ext cx="6378575" cy="706551"/>
          </a:xfrm>
        </p:spPr>
        <p:txBody>
          <a:bodyPr/>
          <a:lstStyle/>
          <a:p>
            <a:pPr eaLnBrk="1" hangingPunct="1"/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Аҳоли</a:t>
            </a:r>
            <a:r>
              <a:rPr lang="ru-RU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овқатланиш</a:t>
            </a:r>
            <a:r>
              <a:rPr lang="ru-RU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тартибидаги</a:t>
            </a:r>
            <a:r>
              <a:rPr lang="ru-RU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салбий</a:t>
            </a:r>
            <a:r>
              <a:rPr lang="ru-RU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ўзгаришларнинг</a:t>
            </a:r>
            <a:r>
              <a:rPr lang="ru-RU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асосий</a:t>
            </a:r>
            <a:r>
              <a:rPr lang="ru-RU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сабалари</a:t>
            </a:r>
            <a:endParaRPr lang="ru-RU" sz="2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059656"/>
            <a:ext cx="6664604" cy="366909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dirty="0" err="1">
                <a:solidFill>
                  <a:srgbClr val="663300"/>
                </a:solidFill>
              </a:rPr>
              <a:t>Ижтимоий</a:t>
            </a:r>
            <a:r>
              <a:rPr lang="ru-RU" sz="2400" b="1" dirty="0">
                <a:solidFill>
                  <a:srgbClr val="663300"/>
                </a:solidFill>
              </a:rPr>
              <a:t> – </a:t>
            </a:r>
            <a:r>
              <a:rPr lang="ru-RU" sz="2400" b="1" dirty="0" err="1">
                <a:solidFill>
                  <a:srgbClr val="663300"/>
                </a:solidFill>
              </a:rPr>
              <a:t>иқтисодий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ўзгаришлар</a:t>
            </a:r>
            <a:r>
              <a:rPr lang="ru-RU" sz="2400" b="1" dirty="0">
                <a:solidFill>
                  <a:srgbClr val="663300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>
              <a:solidFill>
                <a:srgbClr val="6633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err="1">
                <a:solidFill>
                  <a:srgbClr val="663300"/>
                </a:solidFill>
              </a:rPr>
              <a:t>Овқатланиш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маданиятининг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етишмаслиги</a:t>
            </a:r>
            <a:r>
              <a:rPr lang="ru-RU" sz="2400" b="1" dirty="0">
                <a:solidFill>
                  <a:srgbClr val="663300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>
              <a:solidFill>
                <a:srgbClr val="6633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err="1">
                <a:solidFill>
                  <a:srgbClr val="663300"/>
                </a:solidFill>
              </a:rPr>
              <a:t>Соғлом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овқатланиш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ҳақида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аҳоли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билим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даражасининг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пастлиги</a:t>
            </a:r>
            <a:r>
              <a:rPr lang="ru-RU" sz="2400" b="1" dirty="0">
                <a:solidFill>
                  <a:srgbClr val="663300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b="1" dirty="0">
              <a:solidFill>
                <a:srgbClr val="6633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b="1" dirty="0" err="1">
                <a:solidFill>
                  <a:srgbClr val="663300"/>
                </a:solidFill>
              </a:rPr>
              <a:t>Овқатланишда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маълум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бир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стереотипни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шаклантирувчи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одатлар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ва</a:t>
            </a:r>
            <a:r>
              <a:rPr lang="ru-RU" sz="2400" b="1" dirty="0">
                <a:solidFill>
                  <a:srgbClr val="663300"/>
                </a:solidFill>
              </a:rPr>
              <a:t> </a:t>
            </a:r>
            <a:r>
              <a:rPr lang="ru-RU" sz="2400" b="1" dirty="0" err="1">
                <a:solidFill>
                  <a:srgbClr val="663300"/>
                </a:solidFill>
              </a:rPr>
              <a:t>анъаналар</a:t>
            </a:r>
            <a:r>
              <a:rPr lang="ru-RU" sz="2400" b="1" dirty="0">
                <a:solidFill>
                  <a:srgbClr val="663300"/>
                </a:solidFill>
              </a:rPr>
              <a:t>.</a:t>
            </a:r>
          </a:p>
        </p:txBody>
      </p:sp>
      <p:pic>
        <p:nvPicPr>
          <p:cNvPr id="12292" name="Picture 4" descr="C:\Documents and Settings\Sea\Мои документы\Мои рисунки\AX5MLGXCARWXRDPCAHG9IW6CAOHLZEOCAZMHM87CAT43XHLCA36BOI7CAL83E26CA8UA36UCAXRN9E2CAYHV4OCCAKXT0ORCAI88J1LCAXF0YG8CA95RHKYCA94UBD7CAOVAAM4CAW35RR3CAMW8C5KCAP5AAQ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992" y="328365"/>
            <a:ext cx="2195512" cy="2139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878244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41684"/>
            <a:ext cx="6870700" cy="58983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Катта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ёшдаги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аҳоли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касб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гуруҳлари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овқатланишнинг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физиологик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меъёрлари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1600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764177"/>
            <a:ext cx="8473984" cy="3211321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1600" b="1" dirty="0" err="1"/>
              <a:t>Ақлий</a:t>
            </a:r>
            <a:r>
              <a:rPr lang="ru-RU" sz="1600" b="1" dirty="0"/>
              <a:t> </a:t>
            </a:r>
            <a:r>
              <a:rPr lang="ru-RU" sz="1600" b="1" dirty="0" err="1"/>
              <a:t>меҳнат</a:t>
            </a:r>
            <a:r>
              <a:rPr lang="ru-RU" sz="1600" b="1" dirty="0"/>
              <a:t> </a:t>
            </a:r>
            <a:r>
              <a:rPr lang="ru-RU" sz="1600" b="1" dirty="0" err="1"/>
              <a:t>билан</a:t>
            </a:r>
            <a:r>
              <a:rPr lang="ru-RU" sz="1600" b="1" dirty="0"/>
              <a:t> </a:t>
            </a:r>
            <a:r>
              <a:rPr lang="ru-RU" sz="1600" b="1" dirty="0" err="1"/>
              <a:t>шуғулланувчилар</a:t>
            </a:r>
            <a:r>
              <a:rPr lang="ru-RU" sz="1600" b="1" dirty="0"/>
              <a:t>: </a:t>
            </a:r>
            <a:r>
              <a:rPr lang="ru-RU" sz="1600" dirty="0" err="1"/>
              <a:t>корхона</a:t>
            </a:r>
            <a:r>
              <a:rPr lang="ru-RU" sz="1600" dirty="0"/>
              <a:t> </a:t>
            </a:r>
            <a:r>
              <a:rPr lang="ru-RU" sz="1600" dirty="0" err="1"/>
              <a:t>ва</a:t>
            </a:r>
            <a:r>
              <a:rPr lang="ru-RU" sz="1600" dirty="0"/>
              <a:t> </a:t>
            </a:r>
            <a:r>
              <a:rPr lang="ru-RU" sz="1600" dirty="0" err="1"/>
              <a:t>ташкилот</a:t>
            </a:r>
            <a:r>
              <a:rPr lang="ru-RU" sz="1600" dirty="0"/>
              <a:t> </a:t>
            </a:r>
            <a:r>
              <a:rPr lang="ru-RU" sz="1600" dirty="0" err="1"/>
              <a:t>рахбарлари</a:t>
            </a:r>
            <a:r>
              <a:rPr lang="ru-RU" sz="1600" dirty="0"/>
              <a:t>, </a:t>
            </a:r>
            <a:r>
              <a:rPr lang="ru-RU" sz="1600" dirty="0" err="1"/>
              <a:t>муҳандис-техниклар</a:t>
            </a:r>
            <a:r>
              <a:rPr lang="ru-RU" sz="1600" dirty="0"/>
              <a:t>, </a:t>
            </a:r>
            <a:r>
              <a:rPr lang="ru-RU" sz="1600" dirty="0" err="1"/>
              <a:t>умумий</a:t>
            </a:r>
            <a:r>
              <a:rPr lang="ru-RU" sz="1600" dirty="0"/>
              <a:t> </a:t>
            </a:r>
            <a:r>
              <a:rPr lang="ru-RU" sz="1600" dirty="0" err="1"/>
              <a:t>амалиёт</a:t>
            </a:r>
            <a:r>
              <a:rPr lang="ru-RU" sz="1600" dirty="0"/>
              <a:t> </a:t>
            </a:r>
            <a:r>
              <a:rPr lang="ru-RU" sz="1600" dirty="0" err="1"/>
              <a:t>шифокорлари</a:t>
            </a:r>
            <a:r>
              <a:rPr lang="ru-RU" sz="1600" dirty="0"/>
              <a:t> (</a:t>
            </a:r>
            <a:r>
              <a:rPr lang="ru-RU" sz="1600" dirty="0" err="1"/>
              <a:t>жарроҳлардан</a:t>
            </a:r>
            <a:r>
              <a:rPr lang="ru-RU" sz="1600" dirty="0"/>
              <a:t> </a:t>
            </a:r>
            <a:r>
              <a:rPr lang="ru-RU" sz="1600" dirty="0" err="1"/>
              <a:t>ташқари</a:t>
            </a:r>
            <a:r>
              <a:rPr lang="ru-RU" sz="1600" dirty="0"/>
              <a:t>), </a:t>
            </a:r>
            <a:r>
              <a:rPr lang="ru-RU" sz="1600" dirty="0" err="1"/>
              <a:t>педагоглар</a:t>
            </a:r>
            <a:r>
              <a:rPr lang="ru-RU" sz="1600" dirty="0"/>
              <a:t>, </a:t>
            </a:r>
            <a:r>
              <a:rPr lang="ru-RU" sz="1600" dirty="0" err="1"/>
              <a:t>илм</a:t>
            </a:r>
            <a:r>
              <a:rPr lang="ru-RU" sz="1600" dirty="0"/>
              <a:t> </a:t>
            </a:r>
            <a:r>
              <a:rPr lang="ru-RU" sz="1600" dirty="0" err="1"/>
              <a:t>билан</a:t>
            </a:r>
            <a:r>
              <a:rPr lang="ru-RU" sz="1600" dirty="0"/>
              <a:t> </a:t>
            </a:r>
            <a:r>
              <a:rPr lang="ru-RU" sz="1600" dirty="0" err="1"/>
              <a:t>шуғулланувчилар</a:t>
            </a:r>
            <a:r>
              <a:rPr lang="ru-RU" sz="1600" dirty="0"/>
              <a:t>, </a:t>
            </a:r>
            <a:r>
              <a:rPr lang="ru-RU" sz="1600" dirty="0" err="1"/>
              <a:t>адабиётшунослар</a:t>
            </a:r>
            <a:r>
              <a:rPr lang="ru-RU" sz="1600" dirty="0"/>
              <a:t> </a:t>
            </a:r>
            <a:r>
              <a:rPr lang="ru-RU" sz="1600" dirty="0" err="1"/>
              <a:t>ва</a:t>
            </a:r>
            <a:r>
              <a:rPr lang="ru-RU" sz="1600" dirty="0"/>
              <a:t> б.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ru-RU" sz="1600" dirty="0">
              <a:solidFill>
                <a:srgbClr val="FF9933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1600" b="1" dirty="0" err="1"/>
              <a:t>Енгил</a:t>
            </a:r>
            <a:r>
              <a:rPr lang="ru-RU" sz="1600" b="1" dirty="0"/>
              <a:t> </a:t>
            </a:r>
            <a:r>
              <a:rPr lang="ru-RU" sz="1600" b="1" dirty="0" err="1"/>
              <a:t>жисмоний</a:t>
            </a:r>
            <a:r>
              <a:rPr lang="ru-RU" sz="1600" b="1" dirty="0"/>
              <a:t> </a:t>
            </a:r>
            <a:r>
              <a:rPr lang="ru-RU" sz="1600" b="1" dirty="0" err="1"/>
              <a:t>меҳнат</a:t>
            </a:r>
            <a:r>
              <a:rPr lang="ru-RU" sz="1600" b="1" dirty="0"/>
              <a:t> </a:t>
            </a:r>
            <a:r>
              <a:rPr lang="ru-RU" sz="1600" b="1" dirty="0" err="1"/>
              <a:t>билан</a:t>
            </a:r>
            <a:r>
              <a:rPr lang="ru-RU" sz="1600" b="1" dirty="0"/>
              <a:t> </a:t>
            </a:r>
            <a:r>
              <a:rPr lang="ru-RU" sz="1600" b="1" dirty="0" err="1"/>
              <a:t>шуғулланувчилар</a:t>
            </a:r>
            <a:r>
              <a:rPr lang="ru-RU" sz="1600" b="1" dirty="0"/>
              <a:t>: </a:t>
            </a:r>
            <a:r>
              <a:rPr lang="ru-RU" sz="1600" b="1" dirty="0" err="1"/>
              <a:t>радиоэлектрон</a:t>
            </a:r>
            <a:r>
              <a:rPr lang="ru-RU" sz="1600" b="1" dirty="0"/>
              <a:t> </a:t>
            </a:r>
            <a:r>
              <a:rPr lang="ru-RU" sz="1600" b="1" dirty="0" err="1"/>
              <a:t>ташкилот</a:t>
            </a:r>
            <a:r>
              <a:rPr lang="ru-RU" sz="1600" b="1" dirty="0"/>
              <a:t> </a:t>
            </a:r>
            <a:r>
              <a:rPr lang="ru-RU" sz="1600" b="1" dirty="0" err="1"/>
              <a:t>ходимлари</a:t>
            </a:r>
            <a:r>
              <a:rPr lang="ru-RU" sz="1600" b="1" dirty="0"/>
              <a:t>, </a:t>
            </a:r>
            <a:r>
              <a:rPr lang="ru-RU" sz="1600" b="1" dirty="0" err="1"/>
              <a:t>агрономлар</a:t>
            </a:r>
            <a:r>
              <a:rPr lang="ru-RU" sz="1600" b="1" dirty="0"/>
              <a:t>, </a:t>
            </a:r>
            <a:r>
              <a:rPr lang="ru-RU" sz="1600" b="1" dirty="0" err="1"/>
              <a:t>зоотехниклар</a:t>
            </a:r>
            <a:r>
              <a:rPr lang="ru-RU" sz="1600" b="1" dirty="0"/>
              <a:t>, </a:t>
            </a:r>
            <a:r>
              <a:rPr lang="ru-RU" sz="1600" b="1" dirty="0" err="1"/>
              <a:t>ветеринарлар</a:t>
            </a:r>
            <a:r>
              <a:rPr lang="ru-RU" sz="1600" b="1" dirty="0"/>
              <a:t>, </a:t>
            </a:r>
            <a:r>
              <a:rPr lang="ru-RU" sz="1600" b="1" dirty="0" err="1"/>
              <a:t>ўрта</a:t>
            </a:r>
            <a:r>
              <a:rPr lang="ru-RU" sz="1600" b="1" dirty="0"/>
              <a:t> </a:t>
            </a:r>
            <a:r>
              <a:rPr lang="ru-RU" sz="1600" b="1" dirty="0" err="1"/>
              <a:t>ва</a:t>
            </a:r>
            <a:r>
              <a:rPr lang="ru-RU" sz="1600" b="1" dirty="0"/>
              <a:t> </a:t>
            </a:r>
            <a:r>
              <a:rPr lang="ru-RU" sz="1600" b="1" dirty="0" err="1"/>
              <a:t>кичик</a:t>
            </a:r>
            <a:r>
              <a:rPr lang="ru-RU" sz="1600" b="1" dirty="0"/>
              <a:t> </a:t>
            </a:r>
            <a:r>
              <a:rPr lang="ru-RU" sz="1600" b="1" dirty="0" err="1"/>
              <a:t>тиббиёт</a:t>
            </a:r>
            <a:r>
              <a:rPr lang="ru-RU" sz="1600" b="1" dirty="0"/>
              <a:t> </a:t>
            </a:r>
            <a:r>
              <a:rPr lang="ru-RU" sz="1600" b="1" dirty="0" err="1"/>
              <a:t>ходимлари</a:t>
            </a:r>
            <a:r>
              <a:rPr lang="ru-RU" sz="1600" b="1" dirty="0"/>
              <a:t>, </a:t>
            </a:r>
            <a:r>
              <a:rPr lang="ru-RU" sz="1600" b="1" dirty="0" err="1"/>
              <a:t>сотувчилар</a:t>
            </a:r>
            <a:r>
              <a:rPr lang="ru-RU" sz="1600" b="1" dirty="0"/>
              <a:t>, </a:t>
            </a:r>
            <a:r>
              <a:rPr lang="ru-RU" sz="1600" b="1" dirty="0" err="1"/>
              <a:t>чеварлар</a:t>
            </a:r>
            <a:r>
              <a:rPr lang="ru-RU" sz="1600" b="1" dirty="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ru-RU" sz="1600" b="1" dirty="0">
              <a:solidFill>
                <a:srgbClr val="FF9933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1600" b="1" dirty="0" err="1"/>
              <a:t>Ўртача</a:t>
            </a:r>
            <a:r>
              <a:rPr lang="ru-RU" sz="1600" b="1" dirty="0"/>
              <a:t> </a:t>
            </a:r>
            <a:r>
              <a:rPr lang="ru-RU" sz="1600" b="1" dirty="0" err="1"/>
              <a:t>оғир</a:t>
            </a:r>
            <a:r>
              <a:rPr lang="ru-RU" sz="1600" b="1" dirty="0"/>
              <a:t> </a:t>
            </a:r>
            <a:r>
              <a:rPr lang="ru-RU" sz="1600" b="1" dirty="0" err="1"/>
              <a:t>жисмоний</a:t>
            </a:r>
            <a:r>
              <a:rPr lang="ru-RU" sz="1600" b="1" dirty="0"/>
              <a:t> </a:t>
            </a:r>
            <a:r>
              <a:rPr lang="ru-RU" sz="1600" b="1" dirty="0" err="1"/>
              <a:t>меҳнат</a:t>
            </a:r>
            <a:r>
              <a:rPr lang="ru-RU" sz="1600" b="1" dirty="0"/>
              <a:t> </a:t>
            </a:r>
            <a:r>
              <a:rPr lang="ru-RU" sz="1600" b="1" dirty="0" err="1"/>
              <a:t>билан</a:t>
            </a:r>
            <a:r>
              <a:rPr lang="ru-RU" sz="1600" b="1" dirty="0"/>
              <a:t> </a:t>
            </a:r>
            <a:r>
              <a:rPr lang="ru-RU" sz="1600" b="1" dirty="0" err="1"/>
              <a:t>шуғулланувчилар</a:t>
            </a:r>
            <a:r>
              <a:rPr lang="ru-RU" sz="1600" b="1" dirty="0"/>
              <a:t>: </a:t>
            </a:r>
            <a:r>
              <a:rPr lang="ru-RU" sz="1600" b="1" dirty="0" err="1"/>
              <a:t>пайвандловчилар</a:t>
            </a:r>
            <a:r>
              <a:rPr lang="ru-RU" sz="1600" b="1" dirty="0"/>
              <a:t>, </a:t>
            </a:r>
            <a:r>
              <a:rPr lang="ru-RU" sz="1600" b="1" dirty="0" err="1"/>
              <a:t>жарроҳлар</a:t>
            </a:r>
            <a:r>
              <a:rPr lang="ru-RU" sz="1600" b="1" dirty="0"/>
              <a:t>, транспорт </a:t>
            </a:r>
            <a:r>
              <a:rPr lang="ru-RU" sz="1600" b="1" dirty="0" err="1"/>
              <a:t>ҳайдовчилари</a:t>
            </a:r>
            <a:r>
              <a:rPr lang="ru-RU" sz="1600" b="1" dirty="0"/>
              <a:t>, </a:t>
            </a:r>
            <a:r>
              <a:rPr lang="ru-RU" sz="1600" b="1" dirty="0" err="1"/>
              <a:t>темир</a:t>
            </a:r>
            <a:r>
              <a:rPr lang="ru-RU" sz="1600" b="1" dirty="0"/>
              <a:t> </a:t>
            </a:r>
            <a:r>
              <a:rPr lang="ru-RU" sz="1600" b="1" dirty="0" err="1"/>
              <a:t>йўл</a:t>
            </a:r>
            <a:r>
              <a:rPr lang="ru-RU" sz="1600" b="1" dirty="0"/>
              <a:t> </a:t>
            </a:r>
            <a:r>
              <a:rPr lang="ru-RU" sz="1600" b="1" dirty="0" err="1"/>
              <a:t>ишчилари</a:t>
            </a:r>
            <a:r>
              <a:rPr lang="ru-RU" sz="1600" b="1" dirty="0">
                <a:solidFill>
                  <a:srgbClr val="FF9933"/>
                </a:solidFill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ru-RU" sz="1600" b="1" dirty="0">
              <a:solidFill>
                <a:srgbClr val="FF9933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1600" b="1" dirty="0" err="1"/>
              <a:t>Оғир</a:t>
            </a:r>
            <a:r>
              <a:rPr lang="ru-RU" sz="1600" b="1" dirty="0"/>
              <a:t> </a:t>
            </a:r>
            <a:r>
              <a:rPr lang="ru-RU" sz="1600" b="1" dirty="0" err="1"/>
              <a:t>жисмоний</a:t>
            </a:r>
            <a:r>
              <a:rPr lang="ru-RU" sz="1600" b="1" dirty="0"/>
              <a:t> </a:t>
            </a:r>
            <a:r>
              <a:rPr lang="ru-RU" sz="1600" b="1" dirty="0" err="1"/>
              <a:t>меҳнат</a:t>
            </a:r>
            <a:r>
              <a:rPr lang="ru-RU" sz="1600" b="1" dirty="0"/>
              <a:t> </a:t>
            </a:r>
            <a:r>
              <a:rPr lang="ru-RU" sz="1600" b="1" dirty="0" err="1"/>
              <a:t>билан</a:t>
            </a:r>
            <a:r>
              <a:rPr lang="ru-RU" sz="1600" b="1" dirty="0"/>
              <a:t> </a:t>
            </a:r>
            <a:r>
              <a:rPr lang="ru-RU" sz="1600" b="1" dirty="0" err="1"/>
              <a:t>шуғулланувчилар</a:t>
            </a:r>
            <a:r>
              <a:rPr lang="ru-RU" sz="1600" b="1" dirty="0"/>
              <a:t>: </a:t>
            </a:r>
            <a:r>
              <a:rPr lang="ru-RU" sz="1600" b="1" dirty="0" err="1"/>
              <a:t>қурилиш</a:t>
            </a:r>
            <a:r>
              <a:rPr lang="ru-RU" sz="1600" b="1" dirty="0"/>
              <a:t> </a:t>
            </a:r>
            <a:r>
              <a:rPr lang="ru-RU" sz="1600" b="1" dirty="0" err="1"/>
              <a:t>ишчилари</a:t>
            </a:r>
            <a:r>
              <a:rPr lang="ru-RU" sz="1600" b="1" dirty="0"/>
              <a:t>, </a:t>
            </a:r>
            <a:r>
              <a:rPr lang="ru-RU" sz="1600" b="1" dirty="0" err="1"/>
              <a:t>қишлоқ</a:t>
            </a:r>
            <a:r>
              <a:rPr lang="ru-RU" sz="1600" b="1" dirty="0"/>
              <a:t> </a:t>
            </a:r>
            <a:r>
              <a:rPr lang="ru-RU" sz="1600" b="1" dirty="0" err="1"/>
              <a:t>хўжалик</a:t>
            </a:r>
            <a:r>
              <a:rPr lang="ru-RU" sz="1600" b="1" dirty="0"/>
              <a:t> </a:t>
            </a:r>
            <a:r>
              <a:rPr lang="ru-RU" sz="1600" b="1" dirty="0" err="1"/>
              <a:t>ходимлари</a:t>
            </a:r>
            <a:r>
              <a:rPr lang="ru-RU" sz="1600" b="1" dirty="0"/>
              <a:t>, </a:t>
            </a:r>
            <a:r>
              <a:rPr lang="ru-RU" sz="1600" b="1" dirty="0" err="1"/>
              <a:t>металлурглар</a:t>
            </a:r>
            <a:r>
              <a:rPr lang="ru-RU" sz="1600" b="1" dirty="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endParaRPr lang="ru-RU" sz="1600" b="1" dirty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1600" b="1" dirty="0" err="1"/>
              <a:t>Ўта</a:t>
            </a:r>
            <a:r>
              <a:rPr lang="ru-RU" sz="1600" b="1" dirty="0"/>
              <a:t> </a:t>
            </a:r>
            <a:r>
              <a:rPr lang="ru-RU" sz="1600" b="1" dirty="0" err="1"/>
              <a:t>оғир</a:t>
            </a:r>
            <a:r>
              <a:rPr lang="ru-RU" sz="1600" b="1" dirty="0"/>
              <a:t> </a:t>
            </a:r>
            <a:r>
              <a:rPr lang="ru-RU" sz="1600" b="1" dirty="0" err="1"/>
              <a:t>жисмоний</a:t>
            </a:r>
            <a:r>
              <a:rPr lang="ru-RU" sz="1600" b="1" dirty="0"/>
              <a:t> </a:t>
            </a:r>
            <a:r>
              <a:rPr lang="ru-RU" sz="1600" b="1" dirty="0" err="1"/>
              <a:t>меҳнат</a:t>
            </a:r>
            <a:r>
              <a:rPr lang="ru-RU" sz="1600" b="1" dirty="0"/>
              <a:t> </a:t>
            </a:r>
            <a:r>
              <a:rPr lang="ru-RU" sz="1600" b="1" dirty="0" err="1"/>
              <a:t>билан</a:t>
            </a:r>
            <a:r>
              <a:rPr lang="ru-RU" sz="1600" b="1" dirty="0"/>
              <a:t> </a:t>
            </a:r>
            <a:r>
              <a:rPr lang="ru-RU" sz="1600" b="1" dirty="0" err="1"/>
              <a:t>шуғулланувчилар</a:t>
            </a:r>
            <a:r>
              <a:rPr lang="ru-RU" sz="1600" b="1" dirty="0"/>
              <a:t>: кон </a:t>
            </a:r>
            <a:r>
              <a:rPr lang="ru-RU" sz="1600" b="1" dirty="0" err="1"/>
              <a:t>ишчилари</a:t>
            </a:r>
            <a:r>
              <a:rPr lang="ru-RU" sz="1600" b="1" dirty="0"/>
              <a:t>, </a:t>
            </a:r>
            <a:r>
              <a:rPr lang="ru-RU" sz="1600" b="1" dirty="0" err="1"/>
              <a:t>станокда</a:t>
            </a:r>
            <a:r>
              <a:rPr lang="ru-RU" sz="1600" b="1" dirty="0"/>
              <a:t> </a:t>
            </a:r>
            <a:r>
              <a:rPr lang="ru-RU" sz="1600" b="1" dirty="0" err="1"/>
              <a:t>ишловчилар</a:t>
            </a:r>
            <a:r>
              <a:rPr lang="ru-RU" sz="1600" b="1" dirty="0"/>
              <a:t>, </a:t>
            </a:r>
            <a:r>
              <a:rPr lang="ru-RU" sz="1600" b="1" dirty="0" err="1"/>
              <a:t>ўрмон</a:t>
            </a:r>
            <a:r>
              <a:rPr lang="ru-RU" sz="1600" b="1" dirty="0"/>
              <a:t> </a:t>
            </a:r>
            <a:r>
              <a:rPr lang="ru-RU" sz="1600" b="1" dirty="0" err="1"/>
              <a:t>кесувчилар</a:t>
            </a:r>
            <a:r>
              <a:rPr lang="ru-RU" sz="1600" b="1" dirty="0"/>
              <a:t>.</a:t>
            </a:r>
            <a:endParaRPr lang="ru-RU" sz="1600" b="1" dirty="0">
              <a:solidFill>
                <a:srgbClr val="FF9933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1600" b="1" dirty="0"/>
              <a:t> </a:t>
            </a:r>
          </a:p>
        </p:txBody>
      </p:sp>
      <p:pic>
        <p:nvPicPr>
          <p:cNvPr id="13316" name="Picture 7" descr="j03012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9" y="4083844"/>
            <a:ext cx="1512887" cy="951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0" descr="j01953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975498"/>
            <a:ext cx="1201738" cy="1026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1" descr="j01990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4083844"/>
            <a:ext cx="1223963" cy="1059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2" descr="j029198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9" y="3975498"/>
            <a:ext cx="1368425" cy="1026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630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Пирамида здорового питания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21191C-C78F-474F-8621-1968BE985E0A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pic>
        <p:nvPicPr>
          <p:cNvPr id="50181" name="Picture 2" descr="C:\Users\user\Desktop\piramida_04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14500" y="910828"/>
            <a:ext cx="5857875" cy="4232672"/>
          </a:xfrm>
          <a:noFill/>
        </p:spPr>
      </p:pic>
    </p:spTree>
    <p:extLst>
      <p:ext uri="{BB962C8B-B14F-4D97-AF65-F5344CB8AC3E}">
        <p14:creationId xmlns:p14="http://schemas.microsoft.com/office/powerpoint/2010/main" val="3160551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>
            <a:extLst>
              <a:ext uri="{FF2B5EF4-FFF2-40B4-BE49-F238E27FC236}">
                <a16:creationId xmlns:a16="http://schemas.microsoft.com/office/drawing/2014/main" id="{96F192E8-1762-9575-C975-A979CFD28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685800"/>
            <a:ext cx="6400800" cy="3657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en-US" sz="2700" b="1">
                <a:latin typeface="Times New Roman" panose="02020603050405020304" pitchFamily="18" charset="0"/>
                <a:cs typeface="Times New Roman" panose="02020603050405020304" pitchFamily="18" charset="0"/>
              </a:rPr>
              <a:t>Мутаносиб, тўлақонли овқатланиш барча озиқ-овқат таркибий қисмларининг миқдори ва нисбатларининг тананинг кимёвий эҳтиёжларига оптимал мувофиқлиги билан тавсифланади.      </a:t>
            </a:r>
          </a:p>
          <a:p>
            <a:pPr eaLnBrk="1" hangingPunct="1">
              <a:buFontTx/>
              <a:buNone/>
            </a:pPr>
            <a:r>
              <a:rPr lang="ru-RU" alt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r>
              <a:rPr lang="ru-RU" altLang="en-US" sz="2700" i="1">
                <a:latin typeface="Times New Roman" panose="02020603050405020304" pitchFamily="18" charset="0"/>
                <a:cs typeface="Times New Roman" panose="02020603050405020304" pitchFamily="18" charset="0"/>
              </a:rPr>
              <a:t>(А.А. Покровский)</a:t>
            </a:r>
          </a:p>
          <a:p>
            <a:pPr eaLnBrk="1" hangingPunct="1">
              <a:buFontTx/>
              <a:buNone/>
            </a:pPr>
            <a:r>
              <a:rPr lang="ru-RU" altLang="en-US" sz="270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467</Words>
  <Application>Microsoft Office PowerPoint</Application>
  <PresentationFormat>Экран (16:9)</PresentationFormat>
  <Paragraphs>44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Oswald</vt:lpstr>
      <vt:lpstr>Times New Roman</vt:lpstr>
      <vt:lpstr>Montserrat</vt:lpstr>
      <vt:lpstr>Arial</vt:lpstr>
      <vt:lpstr>Playfair Display</vt:lpstr>
      <vt:lpstr>Pop</vt:lpstr>
      <vt:lpstr>Овкатланиш хакида тушунча.</vt:lpstr>
      <vt:lpstr>Презентация PowerPoint</vt:lpstr>
      <vt:lpstr>Презентация PowerPoint</vt:lpstr>
      <vt:lpstr>Презентация PowerPoint</vt:lpstr>
      <vt:lpstr>Тўғри овқатланиш </vt:lpstr>
      <vt:lpstr>Аҳоли овқатланиш тартибидаги салбий ўзгаришларнинг асосий сабалари</vt:lpstr>
      <vt:lpstr>Катта ёшдаги аҳоли касб гуруҳлари (овқатланишнинг физиологик меъёрлари бўйича)</vt:lpstr>
      <vt:lpstr>Пирамида здорового питания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НУТРИЦИОЛОГИИ</dc:title>
  <dc:creator>avtech</dc:creator>
  <cp:lastModifiedBy>User</cp:lastModifiedBy>
  <cp:revision>60</cp:revision>
  <dcterms:modified xsi:type="dcterms:W3CDTF">2026-05-18T22:53:31Z</dcterms:modified>
</cp:coreProperties>
</file>