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4"/>
  </p:notesMasterIdLst>
  <p:sldIdLst>
    <p:sldId id="365" r:id="rId2"/>
    <p:sldId id="311" r:id="rId3"/>
    <p:sldId id="369" r:id="rId4"/>
    <p:sldId id="333" r:id="rId5"/>
    <p:sldId id="348" r:id="rId6"/>
    <p:sldId id="366" r:id="rId7"/>
    <p:sldId id="349" r:id="rId8"/>
    <p:sldId id="350" r:id="rId9"/>
    <p:sldId id="351" r:id="rId10"/>
    <p:sldId id="355" r:id="rId11"/>
    <p:sldId id="354" r:id="rId12"/>
    <p:sldId id="368" r:id="rId13"/>
    <p:sldId id="356" r:id="rId14"/>
    <p:sldId id="357" r:id="rId15"/>
    <p:sldId id="362" r:id="rId16"/>
    <p:sldId id="358" r:id="rId17"/>
    <p:sldId id="359" r:id="rId18"/>
    <p:sldId id="360" r:id="rId19"/>
    <p:sldId id="361" r:id="rId20"/>
    <p:sldId id="363" r:id="rId21"/>
    <p:sldId id="364" r:id="rId22"/>
    <p:sldId id="336" r:id="rId23"/>
  </p:sldIdLst>
  <p:sldSz cx="9144000" cy="5143500" type="screen16x9"/>
  <p:notesSz cx="6858000" cy="9144000"/>
  <p:embeddedFontLst>
    <p:embeddedFont>
      <p:font typeface="Montserrat" panose="00000500000000000000" pitchFamily="2" charset="-52"/>
      <p:regular r:id="rId25"/>
      <p:bold r:id="rId26"/>
      <p:italic r:id="rId27"/>
      <p:boldItalic r:id="rId28"/>
    </p:embeddedFont>
    <p:embeddedFont>
      <p:font typeface="Oswald" panose="00000500000000000000" pitchFamily="2" charset="-52"/>
      <p:regular r:id="rId29"/>
      <p:bold r:id="rId30"/>
    </p:embeddedFont>
    <p:embeddedFont>
      <p:font typeface="Playfair Display" panose="00000500000000000000" pitchFamily="2" charset="-52"/>
      <p:regular r:id="rId31"/>
      <p:bold r:id="rId32"/>
      <p:italic r:id="rId33"/>
      <p:boldItalic r:id="rId34"/>
    </p:embeddedFont>
    <p:embeddedFont>
      <p:font typeface="Wingdings 3" panose="05040102010807070707" pitchFamily="18" charset="2"/>
      <p:regular r:id="rId3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1" d="100"/>
          <a:sy n="91" d="100"/>
        </p:scale>
        <p:origin x="560" y="5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font" Target="fonts/font10.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33" Type="http://schemas.openxmlformats.org/officeDocument/2006/relationships/font" Target="fonts/font9.fntdata"/><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font" Target="fonts/font8.fntdata"/><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4.fntdata"/><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font" Target="fonts/font6.fntdata"/><Relationship Id="rId35" Type="http://schemas.openxmlformats.org/officeDocument/2006/relationships/font" Target="fonts/font11.fntdata"/><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207264148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9"/>
        <p:cNvGrpSpPr/>
        <p:nvPr/>
      </p:nvGrpSpPr>
      <p:grpSpPr>
        <a:xfrm>
          <a:off x="0" y="0"/>
          <a:ext cx="0" cy="0"/>
          <a:chOff x="0" y="0"/>
          <a:chExt cx="0" cy="0"/>
        </a:xfrm>
      </p:grpSpPr>
      <p:sp>
        <p:nvSpPr>
          <p:cNvPr id="10" name="Google Shape;10;p2"/>
          <p:cNvSpPr/>
          <p:nvPr/>
        </p:nvSpPr>
        <p:spPr>
          <a:xfrm>
            <a:off x="4286250" y="0"/>
            <a:ext cx="723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4358475" y="0"/>
            <a:ext cx="3853200" cy="5143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txBox="1">
            <a:spLocks noGrp="1"/>
          </p:cNvSpPr>
          <p:nvPr>
            <p:ph type="ctrTitle"/>
          </p:nvPr>
        </p:nvSpPr>
        <p:spPr>
          <a:xfrm>
            <a:off x="344250" y="1403850"/>
            <a:ext cx="8455500" cy="2146800"/>
          </a:xfrm>
          <a:prstGeom prst="rect">
            <a:avLst/>
          </a:prstGeom>
          <a:solidFill>
            <a:srgbClr val="FFFFFF"/>
          </a:solidFill>
        </p:spPr>
        <p:txBody>
          <a:bodyPr spcFirstLastPara="1" wrap="square" lIns="91425" tIns="91425" rIns="91425" bIns="91425" anchor="ctr" anchorCtr="0"/>
          <a:lstStyle>
            <a:lvl1pPr lvl="0" algn="ctr">
              <a:spcBef>
                <a:spcPts val="0"/>
              </a:spcBef>
              <a:spcAft>
                <a:spcPts val="0"/>
              </a:spcAft>
              <a:buSzPts val="6800"/>
              <a:buFont typeface="Playfair Display"/>
              <a:buNone/>
              <a:defRPr sz="6800" b="1">
                <a:latin typeface="Playfair Display"/>
                <a:ea typeface="Playfair Display"/>
                <a:cs typeface="Playfair Display"/>
                <a:sym typeface="Playfair Display"/>
              </a:defRPr>
            </a:lvl1pPr>
            <a:lvl2pPr lvl="1" algn="ctr">
              <a:spcBef>
                <a:spcPts val="0"/>
              </a:spcBef>
              <a:spcAft>
                <a:spcPts val="0"/>
              </a:spcAft>
              <a:buSzPts val="6800"/>
              <a:buFont typeface="Playfair Display"/>
              <a:buNone/>
              <a:defRPr sz="6800" b="1">
                <a:latin typeface="Playfair Display"/>
                <a:ea typeface="Playfair Display"/>
                <a:cs typeface="Playfair Display"/>
                <a:sym typeface="Playfair Display"/>
              </a:defRPr>
            </a:lvl2pPr>
            <a:lvl3pPr lvl="2" algn="ctr">
              <a:spcBef>
                <a:spcPts val="0"/>
              </a:spcBef>
              <a:spcAft>
                <a:spcPts val="0"/>
              </a:spcAft>
              <a:buSzPts val="6800"/>
              <a:buFont typeface="Playfair Display"/>
              <a:buNone/>
              <a:defRPr sz="6800" b="1">
                <a:latin typeface="Playfair Display"/>
                <a:ea typeface="Playfair Display"/>
                <a:cs typeface="Playfair Display"/>
                <a:sym typeface="Playfair Display"/>
              </a:defRPr>
            </a:lvl3pPr>
            <a:lvl4pPr lvl="3" algn="ctr">
              <a:spcBef>
                <a:spcPts val="0"/>
              </a:spcBef>
              <a:spcAft>
                <a:spcPts val="0"/>
              </a:spcAft>
              <a:buSzPts val="6800"/>
              <a:buFont typeface="Playfair Display"/>
              <a:buNone/>
              <a:defRPr sz="6800" b="1">
                <a:latin typeface="Playfair Display"/>
                <a:ea typeface="Playfair Display"/>
                <a:cs typeface="Playfair Display"/>
                <a:sym typeface="Playfair Display"/>
              </a:defRPr>
            </a:lvl4pPr>
            <a:lvl5pPr lvl="4" algn="ctr">
              <a:spcBef>
                <a:spcPts val="0"/>
              </a:spcBef>
              <a:spcAft>
                <a:spcPts val="0"/>
              </a:spcAft>
              <a:buSzPts val="6800"/>
              <a:buFont typeface="Playfair Display"/>
              <a:buNone/>
              <a:defRPr sz="6800" b="1">
                <a:latin typeface="Playfair Display"/>
                <a:ea typeface="Playfair Display"/>
                <a:cs typeface="Playfair Display"/>
                <a:sym typeface="Playfair Display"/>
              </a:defRPr>
            </a:lvl5pPr>
            <a:lvl6pPr lvl="5" algn="ctr">
              <a:spcBef>
                <a:spcPts val="0"/>
              </a:spcBef>
              <a:spcAft>
                <a:spcPts val="0"/>
              </a:spcAft>
              <a:buSzPts val="6800"/>
              <a:buFont typeface="Playfair Display"/>
              <a:buNone/>
              <a:defRPr sz="6800" b="1">
                <a:latin typeface="Playfair Display"/>
                <a:ea typeface="Playfair Display"/>
                <a:cs typeface="Playfair Display"/>
                <a:sym typeface="Playfair Display"/>
              </a:defRPr>
            </a:lvl6pPr>
            <a:lvl7pPr lvl="6" algn="ctr">
              <a:spcBef>
                <a:spcPts val="0"/>
              </a:spcBef>
              <a:spcAft>
                <a:spcPts val="0"/>
              </a:spcAft>
              <a:buSzPts val="6800"/>
              <a:buFont typeface="Playfair Display"/>
              <a:buNone/>
              <a:defRPr sz="6800" b="1">
                <a:latin typeface="Playfair Display"/>
                <a:ea typeface="Playfair Display"/>
                <a:cs typeface="Playfair Display"/>
                <a:sym typeface="Playfair Display"/>
              </a:defRPr>
            </a:lvl7pPr>
            <a:lvl8pPr lvl="7" algn="ctr">
              <a:spcBef>
                <a:spcPts val="0"/>
              </a:spcBef>
              <a:spcAft>
                <a:spcPts val="0"/>
              </a:spcAft>
              <a:buSzPts val="6800"/>
              <a:buFont typeface="Playfair Display"/>
              <a:buNone/>
              <a:defRPr sz="6800" b="1">
                <a:latin typeface="Playfair Display"/>
                <a:ea typeface="Playfair Display"/>
                <a:cs typeface="Playfair Display"/>
                <a:sym typeface="Playfair Display"/>
              </a:defRPr>
            </a:lvl8pPr>
            <a:lvl9pPr lvl="8" algn="ctr">
              <a:spcBef>
                <a:spcPts val="0"/>
              </a:spcBef>
              <a:spcAft>
                <a:spcPts val="0"/>
              </a:spcAft>
              <a:buSzPts val="6800"/>
              <a:buFont typeface="Playfair Display"/>
              <a:buNone/>
              <a:defRPr sz="6800" b="1">
                <a:latin typeface="Playfair Display"/>
                <a:ea typeface="Playfair Display"/>
                <a:cs typeface="Playfair Display"/>
                <a:sym typeface="Playfair Display"/>
              </a:defRPr>
            </a:lvl9pPr>
          </a:lstStyle>
          <a:p>
            <a:endParaRPr/>
          </a:p>
        </p:txBody>
      </p:sp>
      <p:sp>
        <p:nvSpPr>
          <p:cNvPr id="13" name="Google Shape;13;p2"/>
          <p:cNvSpPr txBox="1">
            <a:spLocks noGrp="1"/>
          </p:cNvSpPr>
          <p:nvPr>
            <p:ph type="subTitle" idx="1"/>
          </p:nvPr>
        </p:nvSpPr>
        <p:spPr>
          <a:xfrm>
            <a:off x="344250" y="3550650"/>
            <a:ext cx="4910100" cy="577800"/>
          </a:xfrm>
          <a:prstGeom prst="rect">
            <a:avLst/>
          </a:prstGeom>
          <a:solidFill>
            <a:schemeClr val="dk2"/>
          </a:solidFill>
        </p:spPr>
        <p:txBody>
          <a:bodyPr spcFirstLastPara="1" wrap="square" lIns="91425" tIns="91425" rIns="91425" bIns="91425" anchor="ctr" anchorCtr="0"/>
          <a:lstStyle>
            <a:lvl1pPr lvl="0">
              <a:lnSpc>
                <a:spcPct val="100000"/>
              </a:lnSpc>
              <a:spcBef>
                <a:spcPts val="0"/>
              </a:spcBef>
              <a:spcAft>
                <a:spcPts val="0"/>
              </a:spcAft>
              <a:buClr>
                <a:schemeClr val="lt1"/>
              </a:buClr>
              <a:buSzPts val="2400"/>
              <a:buFont typeface="Montserrat"/>
              <a:buNone/>
              <a:defRPr sz="2400" b="1">
                <a:solidFill>
                  <a:schemeClr val="lt1"/>
                </a:solidFill>
                <a:latin typeface="Montserrat"/>
                <a:ea typeface="Montserrat"/>
                <a:cs typeface="Montserrat"/>
                <a:sym typeface="Montserrat"/>
              </a:defRPr>
            </a:lvl1pPr>
            <a:lvl2pPr lvl="1">
              <a:lnSpc>
                <a:spcPct val="100000"/>
              </a:lnSpc>
              <a:spcBef>
                <a:spcPts val="0"/>
              </a:spcBef>
              <a:spcAft>
                <a:spcPts val="0"/>
              </a:spcAft>
              <a:buClr>
                <a:schemeClr val="lt1"/>
              </a:buClr>
              <a:buSzPts val="2400"/>
              <a:buFont typeface="Montserrat"/>
              <a:buNone/>
              <a:defRPr sz="2400" b="1">
                <a:solidFill>
                  <a:schemeClr val="lt1"/>
                </a:solidFill>
                <a:latin typeface="Montserrat"/>
                <a:ea typeface="Montserrat"/>
                <a:cs typeface="Montserrat"/>
                <a:sym typeface="Montserrat"/>
              </a:defRPr>
            </a:lvl2pPr>
            <a:lvl3pPr lvl="2">
              <a:lnSpc>
                <a:spcPct val="100000"/>
              </a:lnSpc>
              <a:spcBef>
                <a:spcPts val="0"/>
              </a:spcBef>
              <a:spcAft>
                <a:spcPts val="0"/>
              </a:spcAft>
              <a:buClr>
                <a:schemeClr val="lt1"/>
              </a:buClr>
              <a:buSzPts val="2400"/>
              <a:buFont typeface="Montserrat"/>
              <a:buNone/>
              <a:defRPr sz="2400" b="1">
                <a:solidFill>
                  <a:schemeClr val="lt1"/>
                </a:solidFill>
                <a:latin typeface="Montserrat"/>
                <a:ea typeface="Montserrat"/>
                <a:cs typeface="Montserrat"/>
                <a:sym typeface="Montserrat"/>
              </a:defRPr>
            </a:lvl3pPr>
            <a:lvl4pPr lvl="3">
              <a:lnSpc>
                <a:spcPct val="100000"/>
              </a:lnSpc>
              <a:spcBef>
                <a:spcPts val="0"/>
              </a:spcBef>
              <a:spcAft>
                <a:spcPts val="0"/>
              </a:spcAft>
              <a:buClr>
                <a:schemeClr val="lt1"/>
              </a:buClr>
              <a:buSzPts val="2400"/>
              <a:buFont typeface="Montserrat"/>
              <a:buNone/>
              <a:defRPr sz="2400" b="1">
                <a:solidFill>
                  <a:schemeClr val="lt1"/>
                </a:solidFill>
                <a:latin typeface="Montserrat"/>
                <a:ea typeface="Montserrat"/>
                <a:cs typeface="Montserrat"/>
                <a:sym typeface="Montserrat"/>
              </a:defRPr>
            </a:lvl4pPr>
            <a:lvl5pPr lvl="4">
              <a:lnSpc>
                <a:spcPct val="100000"/>
              </a:lnSpc>
              <a:spcBef>
                <a:spcPts val="0"/>
              </a:spcBef>
              <a:spcAft>
                <a:spcPts val="0"/>
              </a:spcAft>
              <a:buClr>
                <a:schemeClr val="lt1"/>
              </a:buClr>
              <a:buSzPts val="2400"/>
              <a:buFont typeface="Montserrat"/>
              <a:buNone/>
              <a:defRPr sz="2400" b="1">
                <a:solidFill>
                  <a:schemeClr val="lt1"/>
                </a:solidFill>
                <a:latin typeface="Montserrat"/>
                <a:ea typeface="Montserrat"/>
                <a:cs typeface="Montserrat"/>
                <a:sym typeface="Montserrat"/>
              </a:defRPr>
            </a:lvl5pPr>
            <a:lvl6pPr lvl="5">
              <a:lnSpc>
                <a:spcPct val="100000"/>
              </a:lnSpc>
              <a:spcBef>
                <a:spcPts val="0"/>
              </a:spcBef>
              <a:spcAft>
                <a:spcPts val="0"/>
              </a:spcAft>
              <a:buClr>
                <a:schemeClr val="lt1"/>
              </a:buClr>
              <a:buSzPts val="2400"/>
              <a:buFont typeface="Montserrat"/>
              <a:buNone/>
              <a:defRPr sz="2400" b="1">
                <a:solidFill>
                  <a:schemeClr val="lt1"/>
                </a:solidFill>
                <a:latin typeface="Montserrat"/>
                <a:ea typeface="Montserrat"/>
                <a:cs typeface="Montserrat"/>
                <a:sym typeface="Montserrat"/>
              </a:defRPr>
            </a:lvl6pPr>
            <a:lvl7pPr lvl="6">
              <a:lnSpc>
                <a:spcPct val="100000"/>
              </a:lnSpc>
              <a:spcBef>
                <a:spcPts val="0"/>
              </a:spcBef>
              <a:spcAft>
                <a:spcPts val="0"/>
              </a:spcAft>
              <a:buClr>
                <a:schemeClr val="lt1"/>
              </a:buClr>
              <a:buSzPts val="2400"/>
              <a:buFont typeface="Montserrat"/>
              <a:buNone/>
              <a:defRPr sz="2400" b="1">
                <a:solidFill>
                  <a:schemeClr val="lt1"/>
                </a:solidFill>
                <a:latin typeface="Montserrat"/>
                <a:ea typeface="Montserrat"/>
                <a:cs typeface="Montserrat"/>
                <a:sym typeface="Montserrat"/>
              </a:defRPr>
            </a:lvl7pPr>
            <a:lvl8pPr lvl="7">
              <a:lnSpc>
                <a:spcPct val="100000"/>
              </a:lnSpc>
              <a:spcBef>
                <a:spcPts val="0"/>
              </a:spcBef>
              <a:spcAft>
                <a:spcPts val="0"/>
              </a:spcAft>
              <a:buClr>
                <a:schemeClr val="lt1"/>
              </a:buClr>
              <a:buSzPts val="2400"/>
              <a:buFont typeface="Montserrat"/>
              <a:buNone/>
              <a:defRPr sz="2400" b="1">
                <a:solidFill>
                  <a:schemeClr val="lt1"/>
                </a:solidFill>
                <a:latin typeface="Montserrat"/>
                <a:ea typeface="Montserrat"/>
                <a:cs typeface="Montserrat"/>
                <a:sym typeface="Montserrat"/>
              </a:defRPr>
            </a:lvl8pPr>
            <a:lvl9pPr lvl="8">
              <a:lnSpc>
                <a:spcPct val="100000"/>
              </a:lnSpc>
              <a:spcBef>
                <a:spcPts val="0"/>
              </a:spcBef>
              <a:spcAft>
                <a:spcPts val="0"/>
              </a:spcAft>
              <a:buClr>
                <a:schemeClr val="lt1"/>
              </a:buClr>
              <a:buSzPts val="2400"/>
              <a:buFont typeface="Montserrat"/>
              <a:buNone/>
              <a:defRPr sz="2400" b="1">
                <a:solidFill>
                  <a:schemeClr val="lt1"/>
                </a:solidFill>
                <a:latin typeface="Montserrat"/>
                <a:ea typeface="Montserrat"/>
                <a:cs typeface="Montserrat"/>
                <a:sym typeface="Montserrat"/>
              </a:defRPr>
            </a:lvl9pPr>
          </a:lstStyle>
          <a:p>
            <a:endParaRPr/>
          </a:p>
        </p:txBody>
      </p:sp>
      <p:sp>
        <p:nvSpPr>
          <p:cNvPr id="14" name="Google Shape;14;p2"/>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accent5"/>
        </a:solidFill>
        <a:effectLst/>
      </p:bgPr>
    </p:bg>
    <p:spTree>
      <p:nvGrpSpPr>
        <p:cNvPr id="1" name="Shape 15"/>
        <p:cNvGrpSpPr/>
        <p:nvPr/>
      </p:nvGrpSpPr>
      <p:grpSpPr>
        <a:xfrm>
          <a:off x="0" y="0"/>
          <a:ext cx="0" cy="0"/>
          <a:chOff x="0" y="0"/>
          <a:chExt cx="0" cy="0"/>
        </a:xfrm>
      </p:grpSpPr>
      <p:sp>
        <p:nvSpPr>
          <p:cNvPr id="16" name="Google Shape;16;p3"/>
          <p:cNvSpPr/>
          <p:nvPr/>
        </p:nvSpPr>
        <p:spPr>
          <a:xfrm rot="5400000">
            <a:off x="4550700" y="-498600"/>
            <a:ext cx="42600" cy="84558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3"/>
          <p:cNvSpPr txBox="1">
            <a:spLocks noGrp="1"/>
          </p:cNvSpPr>
          <p:nvPr>
            <p:ph type="title"/>
          </p:nvPr>
        </p:nvSpPr>
        <p:spPr>
          <a:xfrm>
            <a:off x="344250" y="1403850"/>
            <a:ext cx="8455500" cy="2146800"/>
          </a:xfrm>
          <a:prstGeom prst="rect">
            <a:avLst/>
          </a:prstGeom>
          <a:solidFill>
            <a:srgbClr val="FFFFFF"/>
          </a:solidFill>
        </p:spPr>
        <p:txBody>
          <a:bodyPr spcFirstLastPara="1" wrap="square" lIns="91425" tIns="91425" rIns="91425" bIns="91425" anchor="ctr" anchorCtr="0"/>
          <a:lstStyle>
            <a:lvl1pPr lvl="0" algn="ctr">
              <a:spcBef>
                <a:spcPts val="0"/>
              </a:spcBef>
              <a:spcAft>
                <a:spcPts val="0"/>
              </a:spcAft>
              <a:buSzPts val="4800"/>
              <a:buFont typeface="Playfair Display"/>
              <a:buNone/>
              <a:defRPr sz="4800" b="1">
                <a:latin typeface="Playfair Display"/>
                <a:ea typeface="Playfair Display"/>
                <a:cs typeface="Playfair Display"/>
                <a:sym typeface="Playfair Display"/>
              </a:defRPr>
            </a:lvl1pPr>
            <a:lvl2pPr lvl="1" algn="ctr">
              <a:spcBef>
                <a:spcPts val="0"/>
              </a:spcBef>
              <a:spcAft>
                <a:spcPts val="0"/>
              </a:spcAft>
              <a:buSzPts val="4800"/>
              <a:buFont typeface="Playfair Display"/>
              <a:buNone/>
              <a:defRPr sz="4800" b="1">
                <a:latin typeface="Playfair Display"/>
                <a:ea typeface="Playfair Display"/>
                <a:cs typeface="Playfair Display"/>
                <a:sym typeface="Playfair Display"/>
              </a:defRPr>
            </a:lvl2pPr>
            <a:lvl3pPr lvl="2" algn="ctr">
              <a:spcBef>
                <a:spcPts val="0"/>
              </a:spcBef>
              <a:spcAft>
                <a:spcPts val="0"/>
              </a:spcAft>
              <a:buSzPts val="4800"/>
              <a:buFont typeface="Playfair Display"/>
              <a:buNone/>
              <a:defRPr sz="4800" b="1">
                <a:latin typeface="Playfair Display"/>
                <a:ea typeface="Playfair Display"/>
                <a:cs typeface="Playfair Display"/>
                <a:sym typeface="Playfair Display"/>
              </a:defRPr>
            </a:lvl3pPr>
            <a:lvl4pPr lvl="3" algn="ctr">
              <a:spcBef>
                <a:spcPts val="0"/>
              </a:spcBef>
              <a:spcAft>
                <a:spcPts val="0"/>
              </a:spcAft>
              <a:buSzPts val="4800"/>
              <a:buFont typeface="Playfair Display"/>
              <a:buNone/>
              <a:defRPr sz="4800" b="1">
                <a:latin typeface="Playfair Display"/>
                <a:ea typeface="Playfair Display"/>
                <a:cs typeface="Playfair Display"/>
                <a:sym typeface="Playfair Display"/>
              </a:defRPr>
            </a:lvl4pPr>
            <a:lvl5pPr lvl="4" algn="ctr">
              <a:spcBef>
                <a:spcPts val="0"/>
              </a:spcBef>
              <a:spcAft>
                <a:spcPts val="0"/>
              </a:spcAft>
              <a:buSzPts val="4800"/>
              <a:buFont typeface="Playfair Display"/>
              <a:buNone/>
              <a:defRPr sz="4800" b="1">
                <a:latin typeface="Playfair Display"/>
                <a:ea typeface="Playfair Display"/>
                <a:cs typeface="Playfair Display"/>
                <a:sym typeface="Playfair Display"/>
              </a:defRPr>
            </a:lvl5pPr>
            <a:lvl6pPr lvl="5" algn="ctr">
              <a:spcBef>
                <a:spcPts val="0"/>
              </a:spcBef>
              <a:spcAft>
                <a:spcPts val="0"/>
              </a:spcAft>
              <a:buSzPts val="4800"/>
              <a:buFont typeface="Playfair Display"/>
              <a:buNone/>
              <a:defRPr sz="4800" b="1">
                <a:latin typeface="Playfair Display"/>
                <a:ea typeface="Playfair Display"/>
                <a:cs typeface="Playfair Display"/>
                <a:sym typeface="Playfair Display"/>
              </a:defRPr>
            </a:lvl6pPr>
            <a:lvl7pPr lvl="6" algn="ctr">
              <a:spcBef>
                <a:spcPts val="0"/>
              </a:spcBef>
              <a:spcAft>
                <a:spcPts val="0"/>
              </a:spcAft>
              <a:buSzPts val="4800"/>
              <a:buFont typeface="Playfair Display"/>
              <a:buNone/>
              <a:defRPr sz="4800" b="1">
                <a:latin typeface="Playfair Display"/>
                <a:ea typeface="Playfair Display"/>
                <a:cs typeface="Playfair Display"/>
                <a:sym typeface="Playfair Display"/>
              </a:defRPr>
            </a:lvl7pPr>
            <a:lvl8pPr lvl="7" algn="ctr">
              <a:spcBef>
                <a:spcPts val="0"/>
              </a:spcBef>
              <a:spcAft>
                <a:spcPts val="0"/>
              </a:spcAft>
              <a:buSzPts val="4800"/>
              <a:buFont typeface="Playfair Display"/>
              <a:buNone/>
              <a:defRPr sz="4800" b="1">
                <a:latin typeface="Playfair Display"/>
                <a:ea typeface="Playfair Display"/>
                <a:cs typeface="Playfair Display"/>
                <a:sym typeface="Playfair Display"/>
              </a:defRPr>
            </a:lvl8pPr>
            <a:lvl9pPr lvl="8" algn="ctr">
              <a:spcBef>
                <a:spcPts val="0"/>
              </a:spcBef>
              <a:spcAft>
                <a:spcPts val="0"/>
              </a:spcAft>
              <a:buSzPts val="4800"/>
              <a:buFont typeface="Playfair Display"/>
              <a:buNone/>
              <a:defRPr sz="4800" b="1">
                <a:latin typeface="Playfair Display"/>
                <a:ea typeface="Playfair Display"/>
                <a:cs typeface="Playfair Display"/>
                <a:sym typeface="Playfair Display"/>
              </a:defRPr>
            </a:lvl9pPr>
          </a:lstStyle>
          <a:p>
            <a:endParaRPr/>
          </a:p>
        </p:txBody>
      </p:sp>
      <p:sp>
        <p:nvSpPr>
          <p:cNvPr id="18" name="Google Shape;18;p3"/>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9"/>
        <p:cNvGrpSpPr/>
        <p:nvPr/>
      </p:nvGrpSpPr>
      <p:grpSpPr>
        <a:xfrm>
          <a:off x="0" y="0"/>
          <a:ext cx="0" cy="0"/>
          <a:chOff x="0" y="0"/>
          <a:chExt cx="0" cy="0"/>
        </a:xfrm>
      </p:grpSpPr>
      <p:sp>
        <p:nvSpPr>
          <p:cNvPr id="20" name="Google Shape;20;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1" name="Google Shape;21;p4"/>
          <p:cNvSpPr txBox="1">
            <a:spLocks noGrp="1"/>
          </p:cNvSpPr>
          <p:nvPr>
            <p:ph type="body" idx="1"/>
          </p:nvPr>
        </p:nvSpPr>
        <p:spPr>
          <a:xfrm>
            <a:off x="311700" y="1234075"/>
            <a:ext cx="8520600" cy="33348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2" name="Google Shape;22;p4"/>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5" name="Google Shape;25;p5"/>
          <p:cNvSpPr txBox="1">
            <a:spLocks noGrp="1"/>
          </p:cNvSpPr>
          <p:nvPr>
            <p:ph type="body" idx="1"/>
          </p:nvPr>
        </p:nvSpPr>
        <p:spPr>
          <a:xfrm>
            <a:off x="311700" y="1234050"/>
            <a:ext cx="3999900" cy="33348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6" name="Google Shape;26;p5"/>
          <p:cNvSpPr txBox="1">
            <a:spLocks noGrp="1"/>
          </p:cNvSpPr>
          <p:nvPr>
            <p:ph type="body" idx="2"/>
          </p:nvPr>
        </p:nvSpPr>
        <p:spPr>
          <a:xfrm>
            <a:off x="4832400" y="1234050"/>
            <a:ext cx="3999900" cy="33348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7" name="Google Shape;27;p5"/>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8"/>
        <p:cNvGrpSpPr/>
        <p:nvPr/>
      </p:nvGrpSpPr>
      <p:grpSpPr>
        <a:xfrm>
          <a:off x="0" y="0"/>
          <a:ext cx="0" cy="0"/>
          <a:chOff x="0" y="0"/>
          <a:chExt cx="0" cy="0"/>
        </a:xfrm>
      </p:grpSpPr>
      <p:sp>
        <p:nvSpPr>
          <p:cNvPr id="29" name="Google Shape;29;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0" name="Google Shape;30;p6"/>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1"/>
        <p:cNvGrpSpPr/>
        <p:nvPr/>
      </p:nvGrpSpPr>
      <p:grpSpPr>
        <a:xfrm>
          <a:off x="0" y="0"/>
          <a:ext cx="0" cy="0"/>
          <a:chOff x="0" y="0"/>
          <a:chExt cx="0" cy="0"/>
        </a:xfrm>
      </p:grpSpPr>
      <p:sp>
        <p:nvSpPr>
          <p:cNvPr id="32" name="Google Shape;32;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3" name="Google Shape;33;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4" name="Google Shape;34;p7"/>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5"/>
        <p:cNvGrpSpPr/>
        <p:nvPr/>
      </p:nvGrpSpPr>
      <p:grpSpPr>
        <a:xfrm>
          <a:off x="0" y="0"/>
          <a:ext cx="0" cy="0"/>
          <a:chOff x="0" y="0"/>
          <a:chExt cx="0" cy="0"/>
        </a:xfrm>
      </p:grpSpPr>
      <p:sp>
        <p:nvSpPr>
          <p:cNvPr id="46" name="Google Shape;46;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1800"/>
              <a:buNone/>
              <a:defRPr>
                <a:highlight>
                  <a:schemeClr val="dk1"/>
                </a:highlight>
              </a:defRPr>
            </a:lvl1pPr>
          </a:lstStyle>
          <a:p>
            <a:endParaRPr/>
          </a:p>
        </p:txBody>
      </p:sp>
      <p:sp>
        <p:nvSpPr>
          <p:cNvPr id="47" name="Google Shape;47;p10"/>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8"/>
        <p:cNvGrpSpPr/>
        <p:nvPr/>
      </p:nvGrpSpPr>
      <p:grpSpPr>
        <a:xfrm>
          <a:off x="0" y="0"/>
          <a:ext cx="0" cy="0"/>
          <a:chOff x="0" y="0"/>
          <a:chExt cx="0" cy="0"/>
        </a:xfrm>
      </p:grpSpPr>
      <p:sp>
        <p:nvSpPr>
          <p:cNvPr id="49" name="Google Shape;49;p11"/>
          <p:cNvSpPr txBox="1">
            <a:spLocks noGrp="1"/>
          </p:cNvSpPr>
          <p:nvPr>
            <p:ph type="title" hasCustomPrompt="1"/>
          </p:nvPr>
        </p:nvSpPr>
        <p:spPr>
          <a:xfrm>
            <a:off x="311700" y="999925"/>
            <a:ext cx="8520600" cy="2146200"/>
          </a:xfrm>
          <a:prstGeom prst="rect">
            <a:avLst/>
          </a:prstGeom>
        </p:spPr>
        <p:txBody>
          <a:bodyPr spcFirstLastPara="1" wrap="square" lIns="91425" tIns="91425" rIns="91425" bIns="91425" anchor="b" anchorCtr="0"/>
          <a:lstStyle>
            <a:lvl1pPr lvl="0" algn="ctr">
              <a:spcBef>
                <a:spcPts val="0"/>
              </a:spcBef>
              <a:spcAft>
                <a:spcPts val="0"/>
              </a:spcAft>
              <a:buSzPts val="14000"/>
              <a:buFont typeface="Montserrat"/>
              <a:buNone/>
              <a:defRPr sz="14000">
                <a:latin typeface="Montserrat"/>
                <a:ea typeface="Montserrat"/>
                <a:cs typeface="Montserrat"/>
                <a:sym typeface="Montserrat"/>
              </a:defRPr>
            </a:lvl1pPr>
            <a:lvl2pPr lvl="1" algn="ctr">
              <a:spcBef>
                <a:spcPts val="0"/>
              </a:spcBef>
              <a:spcAft>
                <a:spcPts val="0"/>
              </a:spcAft>
              <a:buSzPts val="14000"/>
              <a:buFont typeface="Montserrat"/>
              <a:buNone/>
              <a:defRPr sz="14000">
                <a:latin typeface="Montserrat"/>
                <a:ea typeface="Montserrat"/>
                <a:cs typeface="Montserrat"/>
                <a:sym typeface="Montserrat"/>
              </a:defRPr>
            </a:lvl2pPr>
            <a:lvl3pPr lvl="2" algn="ctr">
              <a:spcBef>
                <a:spcPts val="0"/>
              </a:spcBef>
              <a:spcAft>
                <a:spcPts val="0"/>
              </a:spcAft>
              <a:buSzPts val="14000"/>
              <a:buFont typeface="Montserrat"/>
              <a:buNone/>
              <a:defRPr sz="14000">
                <a:latin typeface="Montserrat"/>
                <a:ea typeface="Montserrat"/>
                <a:cs typeface="Montserrat"/>
                <a:sym typeface="Montserrat"/>
              </a:defRPr>
            </a:lvl3pPr>
            <a:lvl4pPr lvl="3" algn="ctr">
              <a:spcBef>
                <a:spcPts val="0"/>
              </a:spcBef>
              <a:spcAft>
                <a:spcPts val="0"/>
              </a:spcAft>
              <a:buSzPts val="14000"/>
              <a:buFont typeface="Montserrat"/>
              <a:buNone/>
              <a:defRPr sz="14000">
                <a:latin typeface="Montserrat"/>
                <a:ea typeface="Montserrat"/>
                <a:cs typeface="Montserrat"/>
                <a:sym typeface="Montserrat"/>
              </a:defRPr>
            </a:lvl4pPr>
            <a:lvl5pPr lvl="4" algn="ctr">
              <a:spcBef>
                <a:spcPts val="0"/>
              </a:spcBef>
              <a:spcAft>
                <a:spcPts val="0"/>
              </a:spcAft>
              <a:buSzPts val="14000"/>
              <a:buFont typeface="Montserrat"/>
              <a:buNone/>
              <a:defRPr sz="14000">
                <a:latin typeface="Montserrat"/>
                <a:ea typeface="Montserrat"/>
                <a:cs typeface="Montserrat"/>
                <a:sym typeface="Montserrat"/>
              </a:defRPr>
            </a:lvl5pPr>
            <a:lvl6pPr lvl="5" algn="ctr">
              <a:spcBef>
                <a:spcPts val="0"/>
              </a:spcBef>
              <a:spcAft>
                <a:spcPts val="0"/>
              </a:spcAft>
              <a:buSzPts val="14000"/>
              <a:buFont typeface="Montserrat"/>
              <a:buNone/>
              <a:defRPr sz="14000">
                <a:latin typeface="Montserrat"/>
                <a:ea typeface="Montserrat"/>
                <a:cs typeface="Montserrat"/>
                <a:sym typeface="Montserrat"/>
              </a:defRPr>
            </a:lvl6pPr>
            <a:lvl7pPr lvl="6" algn="ctr">
              <a:spcBef>
                <a:spcPts val="0"/>
              </a:spcBef>
              <a:spcAft>
                <a:spcPts val="0"/>
              </a:spcAft>
              <a:buSzPts val="14000"/>
              <a:buFont typeface="Montserrat"/>
              <a:buNone/>
              <a:defRPr sz="14000">
                <a:latin typeface="Montserrat"/>
                <a:ea typeface="Montserrat"/>
                <a:cs typeface="Montserrat"/>
                <a:sym typeface="Montserrat"/>
              </a:defRPr>
            </a:lvl7pPr>
            <a:lvl8pPr lvl="7" algn="ctr">
              <a:spcBef>
                <a:spcPts val="0"/>
              </a:spcBef>
              <a:spcAft>
                <a:spcPts val="0"/>
              </a:spcAft>
              <a:buSzPts val="14000"/>
              <a:buFont typeface="Montserrat"/>
              <a:buNone/>
              <a:defRPr sz="14000">
                <a:latin typeface="Montserrat"/>
                <a:ea typeface="Montserrat"/>
                <a:cs typeface="Montserrat"/>
                <a:sym typeface="Montserrat"/>
              </a:defRPr>
            </a:lvl8pPr>
            <a:lvl9pPr lvl="8" algn="ctr">
              <a:spcBef>
                <a:spcPts val="0"/>
              </a:spcBef>
              <a:spcAft>
                <a:spcPts val="0"/>
              </a:spcAft>
              <a:buSzPts val="14000"/>
              <a:buFont typeface="Montserrat"/>
              <a:buNone/>
              <a:defRPr sz="14000">
                <a:latin typeface="Montserrat"/>
                <a:ea typeface="Montserrat"/>
                <a:cs typeface="Montserrat"/>
                <a:sym typeface="Montserrat"/>
              </a:defRPr>
            </a:lvl9pPr>
          </a:lstStyle>
          <a:p>
            <a:r>
              <a:t>xx%</a:t>
            </a:r>
          </a:p>
        </p:txBody>
      </p:sp>
      <p:sp>
        <p:nvSpPr>
          <p:cNvPr id="50" name="Google Shape;50;p11"/>
          <p:cNvSpPr txBox="1">
            <a:spLocks noGrp="1"/>
          </p:cNvSpPr>
          <p:nvPr>
            <p:ph type="body" idx="1"/>
          </p:nvPr>
        </p:nvSpPr>
        <p:spPr>
          <a:xfrm>
            <a:off x="311700" y="3228425"/>
            <a:ext cx="8520600" cy="1300800"/>
          </a:xfrm>
          <a:prstGeom prst="rect">
            <a:avLst/>
          </a:prstGeom>
        </p:spPr>
        <p:txBody>
          <a:bodyPr spcFirstLastPara="1" wrap="square" lIns="91425" tIns="91425" rIns="91425" bIns="91425" anchor="t" anchorCtr="0"/>
          <a:lstStyle>
            <a:lvl1pPr marL="457200" lvl="0" indent="-342900" algn="ctr">
              <a:spcBef>
                <a:spcPts val="0"/>
              </a:spcBef>
              <a:spcAft>
                <a:spcPts val="0"/>
              </a:spcAft>
              <a:buSzPts val="1800"/>
              <a:buChar char="●"/>
              <a:defRPr>
                <a:highlight>
                  <a:schemeClr val="dk1"/>
                </a:highlight>
              </a:defRPr>
            </a:lvl1pPr>
            <a:lvl2pPr marL="914400" lvl="1" indent="-317500" algn="ctr">
              <a:spcBef>
                <a:spcPts val="1600"/>
              </a:spcBef>
              <a:spcAft>
                <a:spcPts val="0"/>
              </a:spcAft>
              <a:buSzPts val="1400"/>
              <a:buChar char="○"/>
              <a:defRPr>
                <a:highlight>
                  <a:schemeClr val="dk1"/>
                </a:highlight>
              </a:defRPr>
            </a:lvl2pPr>
            <a:lvl3pPr marL="1371600" lvl="2" indent="-317500" algn="ctr">
              <a:spcBef>
                <a:spcPts val="1600"/>
              </a:spcBef>
              <a:spcAft>
                <a:spcPts val="0"/>
              </a:spcAft>
              <a:buSzPts val="1400"/>
              <a:buChar char="■"/>
              <a:defRPr>
                <a:highlight>
                  <a:schemeClr val="dk1"/>
                </a:highlight>
              </a:defRPr>
            </a:lvl3pPr>
            <a:lvl4pPr marL="1828800" lvl="3" indent="-317500" algn="ctr">
              <a:spcBef>
                <a:spcPts val="1600"/>
              </a:spcBef>
              <a:spcAft>
                <a:spcPts val="0"/>
              </a:spcAft>
              <a:buSzPts val="1400"/>
              <a:buChar char="●"/>
              <a:defRPr>
                <a:highlight>
                  <a:schemeClr val="dk1"/>
                </a:highlight>
              </a:defRPr>
            </a:lvl4pPr>
            <a:lvl5pPr marL="2286000" lvl="4" indent="-317500" algn="ctr">
              <a:spcBef>
                <a:spcPts val="1600"/>
              </a:spcBef>
              <a:spcAft>
                <a:spcPts val="0"/>
              </a:spcAft>
              <a:buSzPts val="1400"/>
              <a:buChar char="○"/>
              <a:defRPr>
                <a:highlight>
                  <a:schemeClr val="dk1"/>
                </a:highlight>
              </a:defRPr>
            </a:lvl5pPr>
            <a:lvl6pPr marL="2743200" lvl="5" indent="-317500" algn="ctr">
              <a:spcBef>
                <a:spcPts val="1600"/>
              </a:spcBef>
              <a:spcAft>
                <a:spcPts val="0"/>
              </a:spcAft>
              <a:buSzPts val="1400"/>
              <a:buChar char="■"/>
              <a:defRPr>
                <a:highlight>
                  <a:schemeClr val="dk1"/>
                </a:highlight>
              </a:defRPr>
            </a:lvl6pPr>
            <a:lvl7pPr marL="3200400" lvl="6" indent="-317500" algn="ctr">
              <a:spcBef>
                <a:spcPts val="1600"/>
              </a:spcBef>
              <a:spcAft>
                <a:spcPts val="0"/>
              </a:spcAft>
              <a:buSzPts val="1400"/>
              <a:buChar char="●"/>
              <a:defRPr>
                <a:highlight>
                  <a:schemeClr val="dk1"/>
                </a:highlight>
              </a:defRPr>
            </a:lvl7pPr>
            <a:lvl8pPr marL="3657600" lvl="7" indent="-317500" algn="ctr">
              <a:spcBef>
                <a:spcPts val="1600"/>
              </a:spcBef>
              <a:spcAft>
                <a:spcPts val="0"/>
              </a:spcAft>
              <a:buSzPts val="1400"/>
              <a:buChar char="○"/>
              <a:defRPr>
                <a:highlight>
                  <a:schemeClr val="dk1"/>
                </a:highlight>
              </a:defRPr>
            </a:lvl8pPr>
            <a:lvl9pPr marL="4114800" lvl="8" indent="-317500" algn="ctr">
              <a:spcBef>
                <a:spcPts val="1600"/>
              </a:spcBef>
              <a:spcAft>
                <a:spcPts val="1600"/>
              </a:spcAft>
              <a:buSzPts val="1400"/>
              <a:buChar char="■"/>
              <a:defRPr>
                <a:highlight>
                  <a:schemeClr val="dk1"/>
                </a:highlight>
              </a:defRPr>
            </a:lvl9pPr>
          </a:lstStyle>
          <a:p>
            <a:endParaRPr/>
          </a:p>
        </p:txBody>
      </p:sp>
      <p:sp>
        <p:nvSpPr>
          <p:cNvPr id="51" name="Google Shape;51;p11"/>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628650" y="4767263"/>
            <a:ext cx="2057400" cy="273844"/>
          </a:xfrm>
          <a:prstGeom prst="rect">
            <a:avLst/>
          </a:prstGeom>
        </p:spPr>
        <p:txBody>
          <a:bodyPr/>
          <a:lstStyle>
            <a:lvl1pPr>
              <a:defRPr/>
            </a:lvl1pPr>
          </a:lstStyle>
          <a:p>
            <a:pPr>
              <a:defRPr/>
            </a:pPr>
            <a:endParaRPr lang="ru-RU"/>
          </a:p>
        </p:txBody>
      </p:sp>
      <p:sp>
        <p:nvSpPr>
          <p:cNvPr id="5" name="Footer Placeholder 4"/>
          <p:cNvSpPr>
            <a:spLocks noGrp="1"/>
          </p:cNvSpPr>
          <p:nvPr>
            <p:ph type="ftr" sz="quarter" idx="11"/>
          </p:nvPr>
        </p:nvSpPr>
        <p:spPr>
          <a:xfrm>
            <a:off x="3028950" y="4767263"/>
            <a:ext cx="3086100" cy="273844"/>
          </a:xfrm>
          <a:prstGeom prst="rect">
            <a:avLst/>
          </a:prstGeom>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245E4BD9-93E3-4C02-9F88-596B7B55A00B}" type="slidenum">
              <a:rPr lang="ru-RU"/>
              <a:pPr>
                <a:defRPr/>
              </a:pPr>
              <a:t>‹#›</a:t>
            </a:fld>
            <a:endParaRPr lang="ru-RU"/>
          </a:p>
        </p:txBody>
      </p:sp>
    </p:spTree>
    <p:extLst>
      <p:ext uri="{BB962C8B-B14F-4D97-AF65-F5344CB8AC3E}">
        <p14:creationId xmlns:p14="http://schemas.microsoft.com/office/powerpoint/2010/main" val="2966817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pop">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1pPr>
            <a:lvl2pPr lvl="1">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2pPr>
            <a:lvl3pPr lvl="2">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3pPr>
            <a:lvl4pPr lvl="3">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4pPr>
            <a:lvl5pPr lvl="4">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5pPr>
            <a:lvl6pPr lvl="5">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6pPr>
            <a:lvl7pPr lvl="6">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7pPr>
            <a:lvl8pPr lvl="7">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8pPr>
            <a:lvl9pPr lvl="8">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9pPr>
          </a:lstStyle>
          <a:p>
            <a:endParaRPr/>
          </a:p>
        </p:txBody>
      </p:sp>
      <p:sp>
        <p:nvSpPr>
          <p:cNvPr id="7" name="Google Shape;7;p1"/>
          <p:cNvSpPr txBox="1">
            <a:spLocks noGrp="1"/>
          </p:cNvSpPr>
          <p:nvPr>
            <p:ph type="body" idx="1"/>
          </p:nvPr>
        </p:nvSpPr>
        <p:spPr>
          <a:xfrm>
            <a:off x="311700" y="1234075"/>
            <a:ext cx="8520600" cy="33348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Font typeface="Playfair Display"/>
              <a:buChar char="●"/>
              <a:defRPr sz="1800">
                <a:solidFill>
                  <a:schemeClr val="dk2"/>
                </a:solidFill>
                <a:latin typeface="Playfair Display"/>
                <a:ea typeface="Playfair Display"/>
                <a:cs typeface="Playfair Display"/>
                <a:sym typeface="Playfair Display"/>
              </a:defRPr>
            </a:lvl1pPr>
            <a:lvl2pPr marL="914400" lvl="1" indent="-317500">
              <a:lnSpc>
                <a:spcPct val="115000"/>
              </a:lnSpc>
              <a:spcBef>
                <a:spcPts val="160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2pPr>
            <a:lvl3pPr marL="1371600" lvl="2" indent="-317500">
              <a:lnSpc>
                <a:spcPct val="115000"/>
              </a:lnSpc>
              <a:spcBef>
                <a:spcPts val="160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3pPr>
            <a:lvl4pPr marL="1828800" lvl="3" indent="-317500">
              <a:lnSpc>
                <a:spcPct val="115000"/>
              </a:lnSpc>
              <a:spcBef>
                <a:spcPts val="160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4pPr>
            <a:lvl5pPr marL="2286000" lvl="4" indent="-317500">
              <a:lnSpc>
                <a:spcPct val="115000"/>
              </a:lnSpc>
              <a:spcBef>
                <a:spcPts val="160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5pPr>
            <a:lvl6pPr marL="2743200" lvl="5" indent="-317500">
              <a:lnSpc>
                <a:spcPct val="115000"/>
              </a:lnSpc>
              <a:spcBef>
                <a:spcPts val="160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6pPr>
            <a:lvl7pPr marL="3200400" lvl="6" indent="-317500">
              <a:lnSpc>
                <a:spcPct val="115000"/>
              </a:lnSpc>
              <a:spcBef>
                <a:spcPts val="160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7pPr>
            <a:lvl8pPr marL="3657600" lvl="7" indent="-317500">
              <a:lnSpc>
                <a:spcPct val="115000"/>
              </a:lnSpc>
              <a:spcBef>
                <a:spcPts val="160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8pPr>
            <a:lvl9pPr marL="4114800" lvl="8" indent="-317500">
              <a:lnSpc>
                <a:spcPct val="115000"/>
              </a:lnSpc>
              <a:spcBef>
                <a:spcPts val="1600"/>
              </a:spcBef>
              <a:spcAft>
                <a:spcPts val="160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9pPr>
          </a:lstStyle>
          <a:p>
            <a:endParaRPr/>
          </a:p>
        </p:txBody>
      </p:sp>
      <p:sp>
        <p:nvSpPr>
          <p:cNvPr id="8" name="Google Shape;8;p1"/>
          <p:cNvSpPr txBox="1">
            <a:spLocks noGrp="1"/>
          </p:cNvSpPr>
          <p:nvPr>
            <p:ph type="sldNum" idx="12"/>
          </p:nvPr>
        </p:nvSpPr>
        <p:spPr>
          <a:xfrm>
            <a:off x="8497999" y="4688759"/>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latin typeface="Playfair Display"/>
                <a:ea typeface="Playfair Display"/>
                <a:cs typeface="Playfair Display"/>
                <a:sym typeface="Playfair Display"/>
              </a:defRPr>
            </a:lvl1pPr>
            <a:lvl2pPr lvl="1" algn="r">
              <a:buNone/>
              <a:defRPr sz="1000">
                <a:solidFill>
                  <a:schemeClr val="dk2"/>
                </a:solidFill>
                <a:latin typeface="Playfair Display"/>
                <a:ea typeface="Playfair Display"/>
                <a:cs typeface="Playfair Display"/>
                <a:sym typeface="Playfair Display"/>
              </a:defRPr>
            </a:lvl2pPr>
            <a:lvl3pPr lvl="2" algn="r">
              <a:buNone/>
              <a:defRPr sz="1000">
                <a:solidFill>
                  <a:schemeClr val="dk2"/>
                </a:solidFill>
                <a:latin typeface="Playfair Display"/>
                <a:ea typeface="Playfair Display"/>
                <a:cs typeface="Playfair Display"/>
                <a:sym typeface="Playfair Display"/>
              </a:defRPr>
            </a:lvl3pPr>
            <a:lvl4pPr lvl="3" algn="r">
              <a:buNone/>
              <a:defRPr sz="1000">
                <a:solidFill>
                  <a:schemeClr val="dk2"/>
                </a:solidFill>
                <a:latin typeface="Playfair Display"/>
                <a:ea typeface="Playfair Display"/>
                <a:cs typeface="Playfair Display"/>
                <a:sym typeface="Playfair Display"/>
              </a:defRPr>
            </a:lvl4pPr>
            <a:lvl5pPr lvl="4" algn="r">
              <a:buNone/>
              <a:defRPr sz="1000">
                <a:solidFill>
                  <a:schemeClr val="dk2"/>
                </a:solidFill>
                <a:latin typeface="Playfair Display"/>
                <a:ea typeface="Playfair Display"/>
                <a:cs typeface="Playfair Display"/>
                <a:sym typeface="Playfair Display"/>
              </a:defRPr>
            </a:lvl5pPr>
            <a:lvl6pPr lvl="5" algn="r">
              <a:buNone/>
              <a:defRPr sz="1000">
                <a:solidFill>
                  <a:schemeClr val="dk2"/>
                </a:solidFill>
                <a:latin typeface="Playfair Display"/>
                <a:ea typeface="Playfair Display"/>
                <a:cs typeface="Playfair Display"/>
                <a:sym typeface="Playfair Display"/>
              </a:defRPr>
            </a:lvl6pPr>
            <a:lvl7pPr lvl="6" algn="r">
              <a:buNone/>
              <a:defRPr sz="1000">
                <a:solidFill>
                  <a:schemeClr val="dk2"/>
                </a:solidFill>
                <a:latin typeface="Playfair Display"/>
                <a:ea typeface="Playfair Display"/>
                <a:cs typeface="Playfair Display"/>
                <a:sym typeface="Playfair Display"/>
              </a:defRPr>
            </a:lvl7pPr>
            <a:lvl8pPr lvl="7" algn="r">
              <a:buNone/>
              <a:defRPr sz="1000">
                <a:solidFill>
                  <a:schemeClr val="dk2"/>
                </a:solidFill>
                <a:latin typeface="Playfair Display"/>
                <a:ea typeface="Playfair Display"/>
                <a:cs typeface="Playfair Display"/>
                <a:sym typeface="Playfair Display"/>
              </a:defRPr>
            </a:lvl8pPr>
            <a:lvl9pPr lvl="8" algn="r">
              <a:buNone/>
              <a:defRPr sz="1000">
                <a:solidFill>
                  <a:schemeClr val="dk2"/>
                </a:solidFill>
                <a:latin typeface="Playfair Display"/>
                <a:ea typeface="Playfair Display"/>
                <a:cs typeface="Playfair Display"/>
                <a:sym typeface="Playfair Display"/>
              </a:defRPr>
            </a:lvl9pPr>
          </a:lstStyle>
          <a:p>
            <a:pPr marL="0" lvl="0" indent="0" algn="r" rtl="0">
              <a:spcBef>
                <a:spcPts val="0"/>
              </a:spcBef>
              <a:spcAft>
                <a:spcPts val="0"/>
              </a:spcAft>
              <a:buNone/>
            </a:pPr>
            <a:fld id="{00000000-1234-1234-1234-123412341234}" type="slidenum">
              <a:rPr lang="ru"/>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6" r:id="rId7"/>
    <p:sldLayoutId id="2147483657" r:id="rId8"/>
    <p:sldLayoutId id="2147483660"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41D750-9D51-B361-34C9-CE74534939D0}"/>
              </a:ext>
            </a:extLst>
          </p:cNvPr>
          <p:cNvSpPr>
            <a:spLocks noGrp="1"/>
          </p:cNvSpPr>
          <p:nvPr>
            <p:ph type="title"/>
          </p:nvPr>
        </p:nvSpPr>
        <p:spPr/>
        <p:txBody>
          <a:bodyPr/>
          <a:lstStyle/>
          <a:p>
            <a:pPr algn="ctr"/>
            <a:r>
              <a:rPr lang="en-US" dirty="0"/>
              <a:t>Toshkent </a:t>
            </a:r>
            <a:r>
              <a:rPr lang="en-US" dirty="0" err="1"/>
              <a:t>davlat</a:t>
            </a:r>
            <a:r>
              <a:rPr lang="en-US" dirty="0"/>
              <a:t> </a:t>
            </a:r>
            <a:r>
              <a:rPr lang="en-US" dirty="0" err="1"/>
              <a:t>tibbiyot</a:t>
            </a:r>
            <a:r>
              <a:rPr lang="en-US" dirty="0"/>
              <a:t> </a:t>
            </a:r>
            <a:r>
              <a:rPr lang="en-US" dirty="0" err="1"/>
              <a:t>universiteti</a:t>
            </a:r>
            <a:br>
              <a:rPr lang="en-US" dirty="0"/>
            </a:br>
            <a:r>
              <a:rPr lang="en-US" dirty="0" err="1"/>
              <a:t>Bolalar</a:t>
            </a:r>
            <a:r>
              <a:rPr lang="en-US" dirty="0"/>
              <a:t>, </a:t>
            </a:r>
            <a:r>
              <a:rPr lang="en-US" dirty="0" err="1"/>
              <a:t>o’smirlar</a:t>
            </a:r>
            <a:r>
              <a:rPr lang="en-US" dirty="0"/>
              <a:t> </a:t>
            </a:r>
            <a:r>
              <a:rPr lang="en-US" dirty="0" err="1"/>
              <a:t>va</a:t>
            </a:r>
            <a:r>
              <a:rPr lang="en-US" dirty="0"/>
              <a:t> </a:t>
            </a:r>
            <a:r>
              <a:rPr lang="en-US" dirty="0" err="1"/>
              <a:t>ovqatlanish</a:t>
            </a:r>
            <a:r>
              <a:rPr lang="en-US" dirty="0"/>
              <a:t> </a:t>
            </a:r>
            <a:r>
              <a:rPr lang="en-US" dirty="0" err="1"/>
              <a:t>gigiyenasi</a:t>
            </a:r>
            <a:r>
              <a:rPr lang="en-US" dirty="0"/>
              <a:t> </a:t>
            </a:r>
            <a:r>
              <a:rPr lang="en-US" dirty="0" err="1"/>
              <a:t>kafedrasi</a:t>
            </a:r>
            <a:br>
              <a:rPr lang="en-US" dirty="0"/>
            </a:br>
            <a:br>
              <a:rPr lang="en-US" dirty="0"/>
            </a:br>
            <a:r>
              <a:rPr lang="en-US" dirty="0" err="1"/>
              <a:t>Mavzu</a:t>
            </a:r>
            <a:r>
              <a:rPr lang="en-US" dirty="0"/>
              <a:t>: </a:t>
            </a:r>
            <a:r>
              <a:rPr lang="en-US" dirty="0" err="1"/>
              <a:t>Ovqatlanish</a:t>
            </a:r>
            <a:r>
              <a:rPr lang="en-US" dirty="0"/>
              <a:t> </a:t>
            </a:r>
            <a:r>
              <a:rPr lang="en-US" dirty="0" err="1"/>
              <a:t>haqida</a:t>
            </a:r>
            <a:r>
              <a:rPr lang="en-US" dirty="0"/>
              <a:t> </a:t>
            </a:r>
            <a:r>
              <a:rPr lang="en-US" dirty="0" err="1"/>
              <a:t>olimlarning</a:t>
            </a:r>
            <a:r>
              <a:rPr lang="en-US" dirty="0"/>
              <a:t> </a:t>
            </a:r>
            <a:r>
              <a:rPr lang="en-US" dirty="0" err="1"/>
              <a:t>nazariyalari</a:t>
            </a:r>
            <a:endParaRPr lang="ru-RU" dirty="0"/>
          </a:p>
        </p:txBody>
      </p:sp>
      <p:pic>
        <p:nvPicPr>
          <p:cNvPr id="5" name="Объект 4">
            <a:extLst>
              <a:ext uri="{FF2B5EF4-FFF2-40B4-BE49-F238E27FC236}">
                <a16:creationId xmlns:a16="http://schemas.microsoft.com/office/drawing/2014/main" id="{001CDBD2-D91E-622C-8B82-1A06C0349D97}"/>
              </a:ext>
            </a:extLst>
          </p:cNvPr>
          <p:cNvPicPr>
            <a:picLocks noGrp="1" noChangeAspect="1"/>
          </p:cNvPicPr>
          <p:nvPr>
            <p:ph idx="1"/>
          </p:nvPr>
        </p:nvPicPr>
        <p:blipFill>
          <a:blip r:embed="rId2"/>
          <a:stretch>
            <a:fillRect/>
          </a:stretch>
        </p:blipFill>
        <p:spPr>
          <a:xfrm>
            <a:off x="2759221" y="2450864"/>
            <a:ext cx="3313511" cy="2320386"/>
          </a:xfrm>
          <a:prstGeom prst="rect">
            <a:avLst/>
          </a:prstGeom>
          <a:noFill/>
          <a:ln>
            <a:noFill/>
          </a:ln>
        </p:spPr>
      </p:pic>
    </p:spTree>
    <p:extLst>
      <p:ext uri="{BB962C8B-B14F-4D97-AF65-F5344CB8AC3E}">
        <p14:creationId xmlns:p14="http://schemas.microsoft.com/office/powerpoint/2010/main" val="28116617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idx="1"/>
          </p:nvPr>
        </p:nvSpPr>
        <p:spPr>
          <a:xfrm>
            <a:off x="457200" y="357188"/>
            <a:ext cx="8229600" cy="4429125"/>
          </a:xfrm>
        </p:spPr>
        <p:txBody>
          <a:bodyPr/>
          <a:lstStyle/>
          <a:p>
            <a:pPr eaLnBrk="1" hangingPunct="1">
              <a:lnSpc>
                <a:spcPct val="90000"/>
              </a:lnSpc>
              <a:buFontTx/>
              <a:buNone/>
            </a:pPr>
            <a:r>
              <a:rPr lang="ru-RU" altLang="en-US" dirty="0"/>
              <a:t>    	</a:t>
            </a:r>
            <a:r>
              <a:rPr lang="uz-Cyrl-UZ" altLang="en-US" dirty="0"/>
              <a:t>Вегетарианлик назариётчилари ўсимликлардан тайёрланган овқатнинг  ҳайвон маҳсулотларидан тайёрланган овқатдан учта афзаллиги борлигини такидлайдилар:</a:t>
            </a:r>
          </a:p>
          <a:p>
            <a:pPr eaLnBrk="1" hangingPunct="1">
              <a:lnSpc>
                <a:spcPct val="90000"/>
              </a:lnSpc>
            </a:pPr>
            <a:r>
              <a:rPr lang="uz-Cyrl-UZ" altLang="en-US" dirty="0"/>
              <a:t>Ҳайвон маҳсулотлари, айниқса гўшт ошқозон-ичак йўлида ўсимлик маҳсулотларидан фарқли ўлароқ, чиритувчи ва заҳарли бирикмалар ҳосил қилиб, одам организмини заҳарлаш хусусиятига эга.</a:t>
            </a:r>
          </a:p>
          <a:p>
            <a:pPr eaLnBrk="1" hangingPunct="1">
              <a:lnSpc>
                <a:spcPct val="90000"/>
              </a:lnSpc>
            </a:pPr>
            <a:r>
              <a:rPr lang="uz-Cyrl-UZ" altLang="en-US" dirty="0"/>
              <a:t>Ўсимлик маҳсулотларида биологик фаол моддалар: дармондорилар, минерал моддалар, фитонцидлар, ферментлар, органик кислоталар ва ҳоказолар кўп миқдорда топилади.</a:t>
            </a:r>
          </a:p>
          <a:p>
            <a:pPr eaLnBrk="1" hangingPunct="1">
              <a:lnSpc>
                <a:spcPct val="90000"/>
              </a:lnSpc>
            </a:pPr>
            <a:r>
              <a:rPr lang="uz-Cyrl-UZ" altLang="en-US" dirty="0"/>
              <a:t>Ўсимлик маҳсулотлари атеросклерозни келтириб чиқармайди, балки унинг олдини олишга имконият яратади.</a:t>
            </a:r>
            <a:endParaRPr lang="ru-RU" altLang="en-US" dirty="0"/>
          </a:p>
        </p:txBody>
      </p:sp>
    </p:spTree>
    <p:extLst>
      <p:ext uri="{BB962C8B-B14F-4D97-AF65-F5344CB8AC3E}">
        <p14:creationId xmlns:p14="http://schemas.microsoft.com/office/powerpoint/2010/main" val="7451653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idx="1"/>
          </p:nvPr>
        </p:nvSpPr>
        <p:spPr>
          <a:xfrm>
            <a:off x="457200" y="357188"/>
            <a:ext cx="8229600" cy="4237435"/>
          </a:xfrm>
        </p:spPr>
        <p:txBody>
          <a:bodyPr/>
          <a:lstStyle/>
          <a:p>
            <a:pPr eaLnBrk="1" hangingPunct="1">
              <a:lnSpc>
                <a:spcPct val="80000"/>
              </a:lnSpc>
            </a:pPr>
            <a:r>
              <a:rPr lang="uz-Cyrl-UZ" altLang="en-US" sz="2400" dirty="0">
                <a:latin typeface="Times New Roman" pitchFamily="18" charset="0"/>
                <a:cs typeface="Times New Roman" pitchFamily="18" charset="0"/>
              </a:rPr>
              <a:t>«Ёш вегетарианлик» соғлиққа хавф солмайди, чунки сут маҳсулотлари ва тухумнинг ўзи бошқа ҳайвон маҳсулотлари ўрнини босади. Бироқ, «қари вегетарианлик» ўзининг мухлисларига сезиларли даражада заpap етказиши мумкин ва етказаяпти ҳам. Буни биринчи навбатда шу билан тушунтириш мумкинки, ўсимлик маҳсулотларида витамин В12 (цианокобаламин) йўқ, бу эса камқонлик деб таърифланадиган гиповитаминоз ҳолатини келтириб чиқаради, шунингдек унда болаларга зарур бўлган витамин ҳам йўқ.</a:t>
            </a:r>
          </a:p>
          <a:p>
            <a:pPr eaLnBrk="1" hangingPunct="1">
              <a:lnSpc>
                <a:spcPct val="80000"/>
              </a:lnSpc>
            </a:pPr>
            <a:endParaRPr lang="uz-Cyrl-UZ" altLang="en-US" sz="2400" dirty="0">
              <a:latin typeface="Times New Roman" pitchFamily="18" charset="0"/>
              <a:cs typeface="Times New Roman" pitchFamily="18" charset="0"/>
            </a:endParaRPr>
          </a:p>
          <a:p>
            <a:pPr eaLnBrk="1" hangingPunct="1">
              <a:lnSpc>
                <a:spcPct val="80000"/>
              </a:lnSpc>
            </a:pPr>
            <a:r>
              <a:rPr lang="uz-Cyrl-UZ" altLang="en-US" sz="2400" dirty="0">
                <a:latin typeface="Times New Roman" pitchFamily="18" charset="0"/>
                <a:cs typeface="Times New Roman" pitchFamily="18" charset="0"/>
              </a:rPr>
              <a:t>Лев толстой, Бернард Шоу</a:t>
            </a:r>
            <a:endParaRPr lang="ru-RU" alt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7551954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01798E-EBBC-B622-5396-34795AD4E30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C0CE98B-F745-A7CB-3FFF-4EB87D287DAE}"/>
              </a:ext>
            </a:extLst>
          </p:cNvPr>
          <p:cNvSpPr>
            <a:spLocks noGrp="1"/>
          </p:cNvSpPr>
          <p:nvPr>
            <p:ph type="title"/>
          </p:nvPr>
        </p:nvSpPr>
        <p:spPr/>
        <p:txBody>
          <a:bodyPr/>
          <a:lstStyle/>
          <a:p>
            <a:pPr algn="ctr"/>
            <a:r>
              <a:rPr lang="en-US" dirty="0"/>
              <a:t>Toshkent </a:t>
            </a:r>
            <a:r>
              <a:rPr lang="en-US" dirty="0" err="1"/>
              <a:t>davlat</a:t>
            </a:r>
            <a:r>
              <a:rPr lang="en-US" dirty="0"/>
              <a:t> </a:t>
            </a:r>
            <a:r>
              <a:rPr lang="en-US" dirty="0" err="1"/>
              <a:t>tibbiyot</a:t>
            </a:r>
            <a:r>
              <a:rPr lang="en-US" dirty="0"/>
              <a:t> </a:t>
            </a:r>
            <a:r>
              <a:rPr lang="en-US" dirty="0" err="1"/>
              <a:t>universiteti</a:t>
            </a:r>
            <a:br>
              <a:rPr lang="en-US" dirty="0"/>
            </a:br>
            <a:r>
              <a:rPr lang="en-US" dirty="0" err="1"/>
              <a:t>Bolalar</a:t>
            </a:r>
            <a:r>
              <a:rPr lang="en-US" dirty="0"/>
              <a:t>, </a:t>
            </a:r>
            <a:r>
              <a:rPr lang="en-US" dirty="0" err="1"/>
              <a:t>o’smirlar</a:t>
            </a:r>
            <a:r>
              <a:rPr lang="en-US" dirty="0"/>
              <a:t> </a:t>
            </a:r>
            <a:r>
              <a:rPr lang="en-US" dirty="0" err="1"/>
              <a:t>va</a:t>
            </a:r>
            <a:r>
              <a:rPr lang="en-US" dirty="0"/>
              <a:t> </a:t>
            </a:r>
            <a:r>
              <a:rPr lang="en-US" dirty="0" err="1"/>
              <a:t>ovqatlanish</a:t>
            </a:r>
            <a:r>
              <a:rPr lang="en-US" dirty="0"/>
              <a:t> </a:t>
            </a:r>
            <a:r>
              <a:rPr lang="en-US" dirty="0" err="1"/>
              <a:t>gigiyenasi</a:t>
            </a:r>
            <a:r>
              <a:rPr lang="en-US" dirty="0"/>
              <a:t> </a:t>
            </a:r>
            <a:r>
              <a:rPr lang="en-US" dirty="0" err="1"/>
              <a:t>kafedrasi</a:t>
            </a:r>
            <a:br>
              <a:rPr lang="en-US" dirty="0"/>
            </a:br>
            <a:br>
              <a:rPr lang="en-US" dirty="0"/>
            </a:br>
            <a:r>
              <a:rPr lang="en-US" dirty="0" err="1"/>
              <a:t>Mavzu</a:t>
            </a:r>
            <a:r>
              <a:rPr lang="en-US" dirty="0"/>
              <a:t>: </a:t>
            </a:r>
            <a:r>
              <a:rPr lang="en-US" dirty="0" err="1"/>
              <a:t>Ovqatlanish</a:t>
            </a:r>
            <a:r>
              <a:rPr lang="en-US" dirty="0"/>
              <a:t> </a:t>
            </a:r>
            <a:r>
              <a:rPr lang="en-US" dirty="0" err="1"/>
              <a:t>haqida</a:t>
            </a:r>
            <a:r>
              <a:rPr lang="en-US" dirty="0"/>
              <a:t> </a:t>
            </a:r>
            <a:r>
              <a:rPr lang="en-US" dirty="0" err="1"/>
              <a:t>afsona</a:t>
            </a:r>
            <a:r>
              <a:rPr lang="en-US" dirty="0"/>
              <a:t> </a:t>
            </a:r>
            <a:r>
              <a:rPr lang="en-US" dirty="0" err="1"/>
              <a:t>va</a:t>
            </a:r>
            <a:r>
              <a:rPr lang="en-US" dirty="0"/>
              <a:t> </a:t>
            </a:r>
            <a:r>
              <a:rPr lang="en-US" dirty="0" err="1"/>
              <a:t>nazariyalar</a:t>
            </a:r>
            <a:endParaRPr lang="ru-RU" dirty="0"/>
          </a:p>
        </p:txBody>
      </p:sp>
      <p:pic>
        <p:nvPicPr>
          <p:cNvPr id="5" name="Объект 4">
            <a:extLst>
              <a:ext uri="{FF2B5EF4-FFF2-40B4-BE49-F238E27FC236}">
                <a16:creationId xmlns:a16="http://schemas.microsoft.com/office/drawing/2014/main" id="{8E542613-75F6-85CD-6927-E35C31D70A70}"/>
              </a:ext>
            </a:extLst>
          </p:cNvPr>
          <p:cNvPicPr>
            <a:picLocks noGrp="1" noChangeAspect="1"/>
          </p:cNvPicPr>
          <p:nvPr>
            <p:ph idx="1"/>
          </p:nvPr>
        </p:nvPicPr>
        <p:blipFill>
          <a:blip r:embed="rId2"/>
          <a:stretch>
            <a:fillRect/>
          </a:stretch>
        </p:blipFill>
        <p:spPr>
          <a:xfrm>
            <a:off x="2759221" y="2450864"/>
            <a:ext cx="3313511" cy="2320386"/>
          </a:xfrm>
          <a:prstGeom prst="rect">
            <a:avLst/>
          </a:prstGeom>
          <a:noFill/>
          <a:ln>
            <a:noFill/>
          </a:ln>
        </p:spPr>
      </p:pic>
    </p:spTree>
    <p:extLst>
      <p:ext uri="{BB962C8B-B14F-4D97-AF65-F5344CB8AC3E}">
        <p14:creationId xmlns:p14="http://schemas.microsoft.com/office/powerpoint/2010/main" val="19308996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idx="1"/>
          </p:nvPr>
        </p:nvSpPr>
        <p:spPr>
          <a:xfrm>
            <a:off x="496388" y="312624"/>
            <a:ext cx="8229600" cy="4020741"/>
          </a:xfrm>
        </p:spPr>
        <p:txBody>
          <a:bodyPr/>
          <a:lstStyle/>
          <a:p>
            <a:pPr marL="114300" indent="0" algn="ctr" eaLnBrk="1" hangingPunct="1">
              <a:lnSpc>
                <a:spcPct val="90000"/>
              </a:lnSpc>
              <a:buNone/>
            </a:pPr>
            <a:r>
              <a:rPr lang="uz-Cyrl-UZ" altLang="en-US" sz="2400" b="1" dirty="0"/>
              <a:t>Хом ейиш (витарианизм)</a:t>
            </a:r>
            <a:r>
              <a:rPr lang="uz-Cyrl-UZ" altLang="en-US" sz="2400" dirty="0"/>
              <a:t> </a:t>
            </a:r>
          </a:p>
          <a:p>
            <a:pPr marL="114300" indent="0" eaLnBrk="1" hangingPunct="1">
              <a:lnSpc>
                <a:spcPct val="90000"/>
              </a:lnSpc>
              <a:buNone/>
            </a:pPr>
            <a:endParaRPr lang="uz-Cyrl-UZ" altLang="en-US" dirty="0"/>
          </a:p>
          <a:p>
            <a:pPr marL="114300" indent="0" eaLnBrk="1" hangingPunct="1">
              <a:lnSpc>
                <a:spcPct val="90000"/>
              </a:lnSpc>
              <a:buNone/>
            </a:pPr>
            <a:r>
              <a:rPr lang="uz-Cyrl-UZ" altLang="en-US" dirty="0"/>
              <a:t>Хом ейдиганлар ҳар қандай овқатга ишлов бермасдан, ҳатто гўшт, балиқ ва қушни ҳам хомлигича истеъмол қиладилар. Улар хом ейишнинг фойдасини хом ўсимлик маҳсулотлари биологик фаол моддаларга бойлиги ва уларга иссиқ ишлов берилиши натижасида тезда бузилиб қолиши мумкинлиги билан асослайдилар. Хом гўшт ва хом балиқ истеъмол қилиш силнинг олдини олишга ва даволашга ёрдам беради, дейди хом еювчилар, шунингдек у жароҳатларнинг битишини тезлаштиради. Бунда улар овқатга ҳайвонларнинг хом гўшти ва хом балиқни муваффақият билан ишлатадиган Шимол халқларининг тажрибасига таянадилар.</a:t>
            </a:r>
            <a:endParaRPr lang="ru-RU" altLang="en-US" dirty="0"/>
          </a:p>
        </p:txBody>
      </p:sp>
    </p:spTree>
    <p:extLst>
      <p:ext uri="{BB962C8B-B14F-4D97-AF65-F5344CB8AC3E}">
        <p14:creationId xmlns:p14="http://schemas.microsoft.com/office/powerpoint/2010/main" val="11496833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idx="1"/>
          </p:nvPr>
        </p:nvSpPr>
        <p:spPr>
          <a:xfrm>
            <a:off x="457200" y="465535"/>
            <a:ext cx="8229600" cy="4129088"/>
          </a:xfrm>
        </p:spPr>
        <p:txBody>
          <a:bodyPr/>
          <a:lstStyle/>
          <a:p>
            <a:pPr eaLnBrk="1" hangingPunct="1">
              <a:lnSpc>
                <a:spcPct val="80000"/>
              </a:lnSpc>
            </a:pPr>
            <a:r>
              <a:rPr lang="uz-Cyrl-UZ" altLang="en-US" dirty="0"/>
              <a:t>Ҳақиқатан ҳам одамлар олов ҳосил қилишни билмаган қадимги даврда ҳамма нарсани хомлигича еганлар. Бироқ, оловнинг кашф этилиши ва у ёрдамида овқатга ишлов бериш одамни тирик мавжудотни олий тараққиёт чўққисига чиқаришига сабаб бўлган. Иссиқлик ёрдамида ишлов берилган овқат узоқ сақланган, натижада одам бўш қолган вақтини меҳнатга сарфлаган ва ақлий қобилиятини ривожлантиришига имкон яратилган.</a:t>
            </a:r>
          </a:p>
          <a:p>
            <a:pPr marL="114300" indent="0" eaLnBrk="1" hangingPunct="1">
              <a:lnSpc>
                <a:spcPct val="80000"/>
              </a:lnSpc>
              <a:buNone/>
            </a:pPr>
            <a:r>
              <a:rPr lang="uz-Cyrl-UZ" altLang="en-US" dirty="0"/>
              <a:t>	</a:t>
            </a:r>
          </a:p>
          <a:p>
            <a:pPr marL="114300" indent="0" eaLnBrk="1" hangingPunct="1">
              <a:lnSpc>
                <a:spcPct val="80000"/>
              </a:lnSpc>
              <a:buNone/>
            </a:pPr>
            <a:r>
              <a:rPr lang="uz-Cyrl-UZ" altLang="en-US" dirty="0"/>
              <a:t>	Иссиқлик ёрдамида ишлов беришнинг аҳамияти: </a:t>
            </a:r>
          </a:p>
          <a:p>
            <a:pPr eaLnBrk="1" hangingPunct="1">
              <a:lnSpc>
                <a:spcPct val="80000"/>
              </a:lnSpc>
            </a:pPr>
            <a:r>
              <a:rPr lang="uz-Cyrl-UZ" altLang="en-US" dirty="0"/>
              <a:t>маҳсулот юмшайди (замонавий одам хом гўшт ва қуруқ дуккакларни умуман чайнай олмаган бўлар эди), </a:t>
            </a:r>
          </a:p>
          <a:p>
            <a:pPr eaLnBrk="1" hangingPunct="1">
              <a:lnSpc>
                <a:spcPct val="80000"/>
              </a:lnSpc>
            </a:pPr>
            <a:r>
              <a:rPr lang="uz-Cyrl-UZ" altLang="en-US" dirty="0"/>
              <a:t>маҳсулотнинг сингиши яхшиланади, </a:t>
            </a:r>
          </a:p>
          <a:p>
            <a:pPr eaLnBrk="1" hangingPunct="1">
              <a:lnSpc>
                <a:spcPct val="80000"/>
              </a:lnSpc>
            </a:pPr>
            <a:r>
              <a:rPr lang="uz-Cyrl-UZ" altLang="en-US" dirty="0"/>
              <a:t>санитария-гигиеник хавфсизлиги таъминланади (айниқса гўшт, балиқ ва сут маҳсулотларининг), </a:t>
            </a:r>
          </a:p>
          <a:p>
            <a:pPr eaLnBrk="1" hangingPunct="1">
              <a:lnSpc>
                <a:spcPct val="80000"/>
              </a:lnSpc>
            </a:pPr>
            <a:r>
              <a:rPr lang="uz-Cyrl-UZ" altLang="en-US" dirty="0"/>
              <a:t>сақланиш муддати узаяди ва таъмини ҳар хил кулинария воситалари ёрдамида яхшилаш мумкин.</a:t>
            </a:r>
            <a:endParaRPr lang="ru-RU" altLang="en-US" dirty="0"/>
          </a:p>
        </p:txBody>
      </p:sp>
    </p:spTree>
    <p:extLst>
      <p:ext uri="{BB962C8B-B14F-4D97-AF65-F5344CB8AC3E}">
        <p14:creationId xmlns:p14="http://schemas.microsoft.com/office/powerpoint/2010/main" val="30824891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idx="1"/>
          </p:nvPr>
        </p:nvSpPr>
        <p:spPr>
          <a:xfrm>
            <a:off x="457200" y="182880"/>
            <a:ext cx="8229600" cy="4411743"/>
          </a:xfrm>
        </p:spPr>
        <p:txBody>
          <a:bodyPr/>
          <a:lstStyle/>
          <a:p>
            <a:pPr marL="114300" indent="0" algn="ctr" eaLnBrk="1" hangingPunct="1">
              <a:lnSpc>
                <a:spcPct val="80000"/>
              </a:lnSpc>
              <a:buNone/>
            </a:pPr>
            <a:r>
              <a:rPr lang="uz-Cyrl-UZ" altLang="en-US" sz="2000" b="1" dirty="0">
                <a:latin typeface="Times New Roman" pitchFamily="18" charset="0"/>
                <a:cs typeface="Times New Roman" pitchFamily="18" charset="0"/>
              </a:rPr>
              <a:t>Овқатланишда бош омил назарияси.</a:t>
            </a:r>
          </a:p>
          <a:p>
            <a:pPr marL="114300" indent="0" algn="ctr" eaLnBrk="1" hangingPunct="1">
              <a:lnSpc>
                <a:spcPct val="80000"/>
              </a:lnSpc>
              <a:buNone/>
            </a:pPr>
            <a:endParaRPr lang="uz-Cyrl-UZ" altLang="en-US" sz="2000" dirty="0">
              <a:latin typeface="Times New Roman" pitchFamily="18" charset="0"/>
              <a:cs typeface="Times New Roman" pitchFamily="18" charset="0"/>
            </a:endParaRPr>
          </a:p>
          <a:p>
            <a:pPr marL="114300" indent="0" eaLnBrk="1" hangingPunct="1">
              <a:lnSpc>
                <a:spcPct val="80000"/>
              </a:lnSpc>
              <a:buNone/>
            </a:pPr>
            <a:r>
              <a:rPr lang="uz-Cyrl-UZ" altLang="en-US" sz="2000" dirty="0">
                <a:latin typeface="Times New Roman" pitchFamily="18" charset="0"/>
                <a:cs typeface="Times New Roman" pitchFamily="18" charset="0"/>
              </a:rPr>
              <a:t>2. </a:t>
            </a:r>
            <a:r>
              <a:rPr lang="uz-Cyrl-UZ" altLang="en-US" sz="2000" b="1" dirty="0">
                <a:latin typeface="Times New Roman" pitchFamily="18" charset="0"/>
                <a:cs typeface="Times New Roman" pitchFamily="18" charset="0"/>
              </a:rPr>
              <a:t>Джарвис Дефорест Клинтон </a:t>
            </a:r>
            <a:r>
              <a:rPr lang="uz-Cyrl-UZ" altLang="en-US" sz="2000" dirty="0">
                <a:latin typeface="Times New Roman" pitchFamily="18" charset="0"/>
                <a:cs typeface="Times New Roman" pitchFamily="18" charset="0"/>
              </a:rPr>
              <a:t>– америкалик врач. Организм доимий равишда битта ёки бир нечта овқат омиллари билан таъминланади. Овқатнинг бошқа компонентлари иккинчи даражали бўлиб, улар истеъмол қилиниши шарт эмас.</a:t>
            </a:r>
          </a:p>
          <a:p>
            <a:pPr marL="114300" indent="0" eaLnBrk="1" hangingPunct="1">
              <a:lnSpc>
                <a:spcPct val="80000"/>
              </a:lnSpc>
              <a:buNone/>
            </a:pPr>
            <a:endParaRPr lang="uz-Cyrl-UZ" altLang="en-US" sz="2000" dirty="0">
              <a:latin typeface="Times New Roman" pitchFamily="18" charset="0"/>
              <a:cs typeface="Times New Roman" pitchFamily="18" charset="0"/>
            </a:endParaRPr>
          </a:p>
          <a:p>
            <a:pPr marL="114300" indent="0" eaLnBrk="1" hangingPunct="1">
              <a:lnSpc>
                <a:spcPct val="80000"/>
              </a:lnSpc>
              <a:buNone/>
            </a:pPr>
            <a:r>
              <a:rPr lang="uz-Cyrl-UZ" altLang="en-US" sz="2000" dirty="0">
                <a:latin typeface="Times New Roman" pitchFamily="18" charset="0"/>
                <a:cs typeface="Times New Roman" pitchFamily="18" charset="0"/>
              </a:rPr>
              <a:t>Овқатда бош омил – олма сиркаси ва асал (бу маҳсулотларда калийнинг миқдори юқори). </a:t>
            </a:r>
          </a:p>
          <a:p>
            <a:pPr marL="114300" indent="0" eaLnBrk="1" hangingPunct="1">
              <a:lnSpc>
                <a:spcPct val="80000"/>
              </a:lnSpc>
              <a:buNone/>
            </a:pPr>
            <a:endParaRPr lang="uz-Cyrl-UZ" altLang="en-US" sz="2000" dirty="0">
              <a:latin typeface="Times New Roman" pitchFamily="18" charset="0"/>
              <a:cs typeface="Times New Roman" pitchFamily="18" charset="0"/>
            </a:endParaRPr>
          </a:p>
          <a:p>
            <a:pPr marL="114300" indent="0" eaLnBrk="1" hangingPunct="1">
              <a:lnSpc>
                <a:spcPct val="80000"/>
              </a:lnSpc>
              <a:buNone/>
            </a:pPr>
            <a:r>
              <a:rPr lang="uz-Cyrl-UZ" altLang="en-US" sz="2000" dirty="0">
                <a:latin typeface="Times New Roman" pitchFamily="18" charset="0"/>
                <a:cs typeface="Times New Roman" pitchFamily="18" charset="0"/>
              </a:rPr>
              <a:t>У овқат билан бирга олма сиркаси истеъмол қилишни таклиф этади. Бу эса унинг фикрича, ишқорийлик ошишининг олдини олади. </a:t>
            </a:r>
          </a:p>
          <a:p>
            <a:pPr marL="114300" indent="0" eaLnBrk="1" hangingPunct="1">
              <a:lnSpc>
                <a:spcPct val="80000"/>
              </a:lnSpc>
              <a:buNone/>
            </a:pPr>
            <a:endParaRPr lang="uz-Cyrl-UZ" altLang="en-US" sz="2000" dirty="0">
              <a:latin typeface="Times New Roman" pitchFamily="18" charset="0"/>
              <a:cs typeface="Times New Roman" pitchFamily="18" charset="0"/>
            </a:endParaRPr>
          </a:p>
          <a:p>
            <a:pPr marL="114300" indent="0" eaLnBrk="1" hangingPunct="1">
              <a:lnSpc>
                <a:spcPct val="80000"/>
              </a:lnSpc>
              <a:buNone/>
            </a:pPr>
            <a:r>
              <a:rPr lang="uz-Cyrl-UZ" altLang="en-US" sz="2000" dirty="0">
                <a:latin typeface="Times New Roman" pitchFamily="18" charset="0"/>
                <a:cs typeface="Times New Roman" pitchFamily="18" charset="0"/>
              </a:rPr>
              <a:t>Бироқ илмий тиббиёт нуқтаи назаридан овқатда бош омил бўлмайди. Организм озиқ моддаларни комплекс ва мутаносиб ҳолда қабул қилиши зарур.</a:t>
            </a:r>
            <a:endParaRPr lang="ru-RU" alt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27177906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a:xfrm>
            <a:off x="457200" y="202473"/>
            <a:ext cx="8229600" cy="4637315"/>
          </a:xfrm>
        </p:spPr>
        <p:txBody>
          <a:bodyPr/>
          <a:lstStyle/>
          <a:p>
            <a:pPr marL="114300" indent="0" algn="ctr" eaLnBrk="1" hangingPunct="1">
              <a:lnSpc>
                <a:spcPct val="80000"/>
              </a:lnSpc>
              <a:buNone/>
            </a:pPr>
            <a:r>
              <a:rPr lang="uz-Cyrl-UZ" altLang="en-US" sz="2400" b="1" dirty="0">
                <a:latin typeface="Times New Roman" pitchFamily="18" charset="0"/>
                <a:cs typeface="Times New Roman" pitchFamily="18" charset="0"/>
              </a:rPr>
              <a:t>«Тирик қувват» ҳақида назария.     </a:t>
            </a:r>
          </a:p>
          <a:p>
            <a:pPr marL="114300" indent="0" eaLnBrk="1" hangingPunct="1">
              <a:lnSpc>
                <a:spcPct val="80000"/>
              </a:lnSpc>
              <a:buNone/>
            </a:pPr>
            <a:r>
              <a:rPr lang="uz-Cyrl-UZ" altLang="en-US" sz="2400" dirty="0">
                <a:latin typeface="Times New Roman" pitchFamily="18" charset="0"/>
                <a:cs typeface="Times New Roman" pitchFamily="18" charset="0"/>
              </a:rPr>
              <a:t>	Қадимги олимларнинг тасаввурларига қараганда, дунёда алоҳида «тирик куч» мавжуд. Бу тасаввурлар XX аср бошларига қадар сақланган. Тирик материя ўлик материядан фарқли равишда кўпайишга, энергия ҳосил қилишга мойил бўлиб, атроф-муҳитдан махсус ҳужайра қобиғи билан ажралиб турганлиги сабабли, тирик материяни энергиянинг алоҳида тури — «тирик энергия» деб ҳисоблаш тўғри бўлади.</a:t>
            </a:r>
          </a:p>
          <a:p>
            <a:pPr marL="114300" indent="0" eaLnBrk="1" hangingPunct="1">
              <a:lnSpc>
                <a:spcPct val="80000"/>
              </a:lnSpc>
              <a:buNone/>
            </a:pPr>
            <a:r>
              <a:rPr lang="uz-Cyrl-UZ" altLang="en-US" sz="2400" dirty="0">
                <a:latin typeface="Times New Roman" pitchFamily="18" charset="0"/>
                <a:cs typeface="Times New Roman" pitchFamily="18" charset="0"/>
              </a:rPr>
              <a:t>	Матбуотда чоп этилган қатор мақолаларда, «тирик энергия» ҳақида фикр билдирилган. Бизнинг давримизга келиб, Г</a:t>
            </a:r>
            <a:r>
              <a:rPr lang="ru-RU" altLang="en-US" sz="2400" dirty="0">
                <a:latin typeface="Times New Roman" pitchFamily="18" charset="0"/>
                <a:cs typeface="Times New Roman" pitchFamily="18" charset="0"/>
              </a:rPr>
              <a:t>. С. Шаталова </a:t>
            </a:r>
            <a:r>
              <a:rPr lang="ru-RU" altLang="en-US" sz="2400" dirty="0" err="1">
                <a:latin typeface="Times New Roman" pitchFamily="18" charset="0"/>
                <a:cs typeface="Times New Roman" pitchFamily="18" charset="0"/>
              </a:rPr>
              <a:t>бу</a:t>
            </a:r>
            <a:r>
              <a:rPr lang="ru-RU" altLang="en-US" sz="2400" dirty="0">
                <a:latin typeface="Times New Roman" pitchFamily="18" charset="0"/>
                <a:cs typeface="Times New Roman" pitchFamily="18" charset="0"/>
              </a:rPr>
              <a:t> </a:t>
            </a:r>
            <a:r>
              <a:rPr lang="uz-Cyrl-UZ" altLang="en-US" sz="2400" dirty="0">
                <a:latin typeface="Times New Roman" pitchFamily="18" charset="0"/>
                <a:cs typeface="Times New Roman" pitchFamily="18" charset="0"/>
              </a:rPr>
              <a:t>назарияни қайта ўрганди. </a:t>
            </a:r>
          </a:p>
          <a:p>
            <a:pPr marL="114300" indent="0" eaLnBrk="1" hangingPunct="1">
              <a:lnSpc>
                <a:spcPct val="80000"/>
              </a:lnSpc>
              <a:buNone/>
            </a:pPr>
            <a:r>
              <a:rPr lang="ru-RU" altLang="en-US" sz="2400" dirty="0">
                <a:latin typeface="Times New Roman" pitchFamily="18" charset="0"/>
                <a:cs typeface="Times New Roman" pitchFamily="18" charset="0"/>
              </a:rPr>
              <a:t>	</a:t>
            </a:r>
            <a:r>
              <a:rPr lang="ru-RU" altLang="en-US" sz="2400" dirty="0" err="1">
                <a:latin typeface="Times New Roman" pitchFamily="18" charset="0"/>
                <a:cs typeface="Times New Roman" pitchFamily="18" charset="0"/>
              </a:rPr>
              <a:t>Лекин</a:t>
            </a:r>
            <a:r>
              <a:rPr lang="ru-RU" altLang="en-US" sz="2400" dirty="0">
                <a:latin typeface="Times New Roman" pitchFamily="18" charset="0"/>
                <a:cs typeface="Times New Roman" pitchFamily="18" charset="0"/>
              </a:rPr>
              <a:t> </a:t>
            </a:r>
            <a:r>
              <a:rPr lang="ru-RU" altLang="en-US" sz="2400" dirty="0" err="1">
                <a:latin typeface="Times New Roman" pitchFamily="18" charset="0"/>
                <a:cs typeface="Times New Roman" pitchFamily="18" charset="0"/>
              </a:rPr>
              <a:t>оқсил</a:t>
            </a:r>
            <a:r>
              <a:rPr lang="ru-RU" altLang="en-US" sz="2400" dirty="0">
                <a:latin typeface="Times New Roman" pitchFamily="18" charset="0"/>
                <a:cs typeface="Times New Roman" pitchFamily="18" charset="0"/>
              </a:rPr>
              <a:t> </a:t>
            </a:r>
            <a:r>
              <a:rPr lang="ru-RU" altLang="en-US" sz="2400" dirty="0" err="1">
                <a:latin typeface="Times New Roman" pitchFamily="18" charset="0"/>
                <a:cs typeface="Times New Roman" pitchFamily="18" charset="0"/>
              </a:rPr>
              <a:t>ва</a:t>
            </a:r>
            <a:r>
              <a:rPr lang="ru-RU" altLang="en-US" sz="2400" dirty="0">
                <a:latin typeface="Times New Roman" pitchFamily="18" charset="0"/>
                <a:cs typeface="Times New Roman" pitchFamily="18" charset="0"/>
              </a:rPr>
              <a:t> </a:t>
            </a:r>
            <a:r>
              <a:rPr lang="ru-RU" altLang="en-US" sz="2400" dirty="0" err="1">
                <a:latin typeface="Times New Roman" pitchFamily="18" charset="0"/>
                <a:cs typeface="Times New Roman" pitchFamily="18" charset="0"/>
              </a:rPr>
              <a:t>қувват</a:t>
            </a:r>
            <a:r>
              <a:rPr lang="ru-RU" altLang="en-US" sz="2400" dirty="0">
                <a:latin typeface="Times New Roman" pitchFamily="18" charset="0"/>
                <a:cs typeface="Times New Roman" pitchFamily="18" charset="0"/>
              </a:rPr>
              <a:t> </a:t>
            </a:r>
            <a:r>
              <a:rPr lang="ru-RU" altLang="en-US" sz="2400" dirty="0" err="1">
                <a:latin typeface="Times New Roman" pitchFamily="18" charset="0"/>
                <a:cs typeface="Times New Roman" pitchFamily="18" charset="0"/>
              </a:rPr>
              <a:t>миқдори</a:t>
            </a:r>
            <a:r>
              <a:rPr lang="ru-RU" altLang="en-US" sz="2400" dirty="0">
                <a:latin typeface="Times New Roman" pitchFamily="18" charset="0"/>
                <a:cs typeface="Times New Roman" pitchFamily="18" charset="0"/>
              </a:rPr>
              <a:t> </a:t>
            </a:r>
            <a:r>
              <a:rPr lang="ru-RU" altLang="en-US" sz="2400" dirty="0" err="1">
                <a:latin typeface="Times New Roman" pitchFamily="18" charset="0"/>
                <a:cs typeface="Times New Roman" pitchFamily="18" charset="0"/>
              </a:rPr>
              <a:t>кам</a:t>
            </a:r>
            <a:r>
              <a:rPr lang="ru-RU" altLang="en-US" sz="2400" dirty="0">
                <a:latin typeface="Times New Roman" pitchFamily="18" charset="0"/>
                <a:cs typeface="Times New Roman" pitchFamily="18" charset="0"/>
              </a:rPr>
              <a:t> </a:t>
            </a:r>
            <a:r>
              <a:rPr lang="ru-RU" altLang="en-US" sz="2400" dirty="0" err="1">
                <a:latin typeface="Times New Roman" pitchFamily="18" charset="0"/>
                <a:cs typeface="Times New Roman" pitchFamily="18" charset="0"/>
              </a:rPr>
              <a:t>бўлган</a:t>
            </a:r>
            <a:r>
              <a:rPr lang="ru-RU" altLang="en-US" sz="2400" dirty="0">
                <a:latin typeface="Times New Roman" pitchFamily="18" charset="0"/>
                <a:cs typeface="Times New Roman" pitchFamily="18" charset="0"/>
              </a:rPr>
              <a:t> </a:t>
            </a:r>
            <a:r>
              <a:rPr lang="ru-RU" altLang="en-US" sz="2400" dirty="0" err="1">
                <a:latin typeface="Times New Roman" pitchFamily="18" charset="0"/>
                <a:cs typeface="Times New Roman" pitchFamily="18" charset="0"/>
              </a:rPr>
              <a:t>овқат</a:t>
            </a:r>
            <a:r>
              <a:rPr lang="ru-RU" altLang="en-US" sz="2400" dirty="0">
                <a:latin typeface="Times New Roman" pitchFamily="18" charset="0"/>
                <a:cs typeface="Times New Roman" pitchFamily="18" charset="0"/>
              </a:rPr>
              <a:t> </a:t>
            </a:r>
            <a:r>
              <a:rPr lang="ru-RU" altLang="en-US" sz="2400" dirty="0" err="1">
                <a:latin typeface="Times New Roman" pitchFamily="18" charset="0"/>
                <a:cs typeface="Times New Roman" pitchFamily="18" charset="0"/>
              </a:rPr>
              <a:t>истеъмол</a:t>
            </a:r>
            <a:r>
              <a:rPr lang="ru-RU" altLang="en-US" sz="2400" dirty="0">
                <a:latin typeface="Times New Roman" pitchFamily="18" charset="0"/>
                <a:cs typeface="Times New Roman" pitchFamily="18" charset="0"/>
              </a:rPr>
              <a:t> </a:t>
            </a:r>
            <a:r>
              <a:rPr lang="ru-RU" altLang="en-US" sz="2400" dirty="0" err="1">
                <a:latin typeface="Times New Roman" pitchFamily="18" charset="0"/>
                <a:cs typeface="Times New Roman" pitchFamily="18" charset="0"/>
              </a:rPr>
              <a:t>қилишни</a:t>
            </a:r>
            <a:r>
              <a:rPr lang="ru-RU" altLang="en-US" sz="2400" dirty="0">
                <a:latin typeface="Times New Roman" pitchFamily="18" charset="0"/>
                <a:cs typeface="Times New Roman" pitchFamily="18" charset="0"/>
              </a:rPr>
              <a:t> </a:t>
            </a:r>
            <a:r>
              <a:rPr lang="ru-RU" altLang="en-US" sz="2400" dirty="0" err="1">
                <a:latin typeface="Times New Roman" pitchFamily="18" charset="0"/>
                <a:cs typeface="Times New Roman" pitchFamily="18" charset="0"/>
              </a:rPr>
              <a:t>ҳеч</a:t>
            </a:r>
            <a:r>
              <a:rPr lang="ru-RU" altLang="en-US" sz="2400" dirty="0">
                <a:latin typeface="Times New Roman" pitchFamily="18" charset="0"/>
                <a:cs typeface="Times New Roman" pitchFamily="18" charset="0"/>
              </a:rPr>
              <a:t> </a:t>
            </a:r>
            <a:r>
              <a:rPr lang="ru-RU" altLang="en-US" sz="2400" dirty="0" err="1">
                <a:latin typeface="Times New Roman" pitchFamily="18" charset="0"/>
                <a:cs typeface="Times New Roman" pitchFamily="18" charset="0"/>
              </a:rPr>
              <a:t>қандай</a:t>
            </a:r>
            <a:r>
              <a:rPr lang="ru-RU" altLang="en-US" sz="2400" dirty="0">
                <a:latin typeface="Times New Roman" pitchFamily="18" charset="0"/>
                <a:cs typeface="Times New Roman" pitchFamily="18" charset="0"/>
              </a:rPr>
              <a:t> "</a:t>
            </a:r>
            <a:r>
              <a:rPr lang="ru-RU" altLang="en-US" sz="2400" dirty="0" err="1">
                <a:latin typeface="Times New Roman" pitchFamily="18" charset="0"/>
                <a:cs typeface="Times New Roman" pitchFamily="18" charset="0"/>
              </a:rPr>
              <a:t>тирик</a:t>
            </a:r>
            <a:r>
              <a:rPr lang="ru-RU" altLang="en-US" sz="2400" dirty="0">
                <a:latin typeface="Times New Roman" pitchFamily="18" charset="0"/>
                <a:cs typeface="Times New Roman" pitchFamily="18" charset="0"/>
              </a:rPr>
              <a:t> энергия" </a:t>
            </a:r>
            <a:r>
              <a:rPr lang="ru-RU" altLang="en-US" sz="2400" dirty="0" err="1">
                <a:latin typeface="Times New Roman" pitchFamily="18" charset="0"/>
                <a:cs typeface="Times New Roman" pitchFamily="18" charset="0"/>
              </a:rPr>
              <a:t>билан</a:t>
            </a:r>
            <a:r>
              <a:rPr lang="ru-RU" altLang="en-US" sz="2400" dirty="0">
                <a:latin typeface="Times New Roman" pitchFamily="18" charset="0"/>
                <a:cs typeface="Times New Roman" pitchFamily="18" charset="0"/>
              </a:rPr>
              <a:t> </a:t>
            </a:r>
            <a:r>
              <a:rPr lang="ru-RU" altLang="en-US" sz="2400" dirty="0" err="1">
                <a:latin typeface="Times New Roman" pitchFamily="18" charset="0"/>
                <a:cs typeface="Times New Roman" pitchFamily="18" charset="0"/>
              </a:rPr>
              <a:t>қоплаб</a:t>
            </a:r>
            <a:r>
              <a:rPr lang="ru-RU" altLang="en-US" sz="2400" dirty="0">
                <a:latin typeface="Times New Roman" pitchFamily="18" charset="0"/>
                <a:cs typeface="Times New Roman" pitchFamily="18" charset="0"/>
              </a:rPr>
              <a:t> </a:t>
            </a:r>
            <a:r>
              <a:rPr lang="ru-RU" altLang="en-US" sz="2400" dirty="0" err="1">
                <a:latin typeface="Times New Roman" pitchFamily="18" charset="0"/>
                <a:cs typeface="Times New Roman" pitchFamily="18" charset="0"/>
              </a:rPr>
              <a:t>бўлмайди</a:t>
            </a:r>
            <a:r>
              <a:rPr lang="ru-RU" altLang="en-US" sz="2400" dirty="0">
                <a:latin typeface="Times New Roman" pitchFamily="18" charset="0"/>
                <a:cs typeface="Times New Roman" pitchFamily="18" charset="0"/>
              </a:rPr>
              <a:t>.</a:t>
            </a:r>
          </a:p>
        </p:txBody>
      </p:sp>
    </p:spTree>
    <p:extLst>
      <p:ext uri="{BB962C8B-B14F-4D97-AF65-F5344CB8AC3E}">
        <p14:creationId xmlns:p14="http://schemas.microsoft.com/office/powerpoint/2010/main" val="10852649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2"/>
          <p:cNvSpPr>
            <a:spLocks noGrp="1" noChangeArrowheads="1"/>
          </p:cNvSpPr>
          <p:nvPr>
            <p:ph type="title"/>
          </p:nvPr>
        </p:nvSpPr>
        <p:spPr>
          <a:xfrm flipV="1">
            <a:off x="457200" y="-344091"/>
            <a:ext cx="8229600" cy="161925"/>
          </a:xfrm>
        </p:spPr>
        <p:txBody>
          <a:bodyPr rtlCol="0">
            <a:normAutofit fontScale="90000"/>
          </a:bodyPr>
          <a:lstStyle/>
          <a:p>
            <a:pPr eaLnBrk="1" fontAlgn="auto" hangingPunct="1">
              <a:spcAft>
                <a:spcPts val="0"/>
              </a:spcAft>
              <a:defRPr/>
            </a:pPr>
            <a:endParaRPr lang="en-US" altLang="en-US" sz="4000">
              <a:latin typeface="Times New Roman" panose="02020603050405020304" pitchFamily="18" charset="0"/>
            </a:endParaRPr>
          </a:p>
        </p:txBody>
      </p:sp>
      <p:sp>
        <p:nvSpPr>
          <p:cNvPr id="29699" name="Rectangle 3"/>
          <p:cNvSpPr>
            <a:spLocks noGrp="1" noChangeArrowheads="1"/>
          </p:cNvSpPr>
          <p:nvPr>
            <p:ph idx="1"/>
          </p:nvPr>
        </p:nvSpPr>
        <p:spPr>
          <a:xfrm>
            <a:off x="457200" y="241663"/>
            <a:ext cx="8229600" cy="4352959"/>
          </a:xfrm>
        </p:spPr>
        <p:txBody>
          <a:bodyPr/>
          <a:lstStyle/>
          <a:p>
            <a:pPr marL="114300" indent="0" algn="ctr" eaLnBrk="1" hangingPunct="1">
              <a:lnSpc>
                <a:spcPct val="90000"/>
              </a:lnSpc>
              <a:buNone/>
            </a:pPr>
            <a:r>
              <a:rPr lang="uz-Cyrl-UZ" altLang="en-US" sz="2800" b="1" dirty="0">
                <a:latin typeface="Times New Roman" pitchFamily="18" charset="0"/>
                <a:cs typeface="Times New Roman" pitchFamily="18" charset="0"/>
              </a:rPr>
              <a:t>Очколи парҳез</a:t>
            </a:r>
            <a:endParaRPr lang="uz-Cyrl-UZ" altLang="en-US" sz="2800" dirty="0">
              <a:latin typeface="Times New Roman" pitchFamily="18" charset="0"/>
              <a:cs typeface="Times New Roman" pitchFamily="18" charset="0"/>
            </a:endParaRPr>
          </a:p>
          <a:p>
            <a:pPr marL="114300" indent="0" eaLnBrk="1" hangingPunct="1">
              <a:lnSpc>
                <a:spcPct val="90000"/>
              </a:lnSpc>
              <a:buNone/>
            </a:pPr>
            <a:endParaRPr lang="uz-Cyrl-UZ" altLang="en-US" sz="2000" dirty="0">
              <a:latin typeface="Times New Roman" pitchFamily="18" charset="0"/>
              <a:cs typeface="Times New Roman" pitchFamily="18" charset="0"/>
            </a:endParaRPr>
          </a:p>
          <a:p>
            <a:pPr marL="114300" indent="0" eaLnBrk="1" hangingPunct="1">
              <a:lnSpc>
                <a:spcPct val="90000"/>
              </a:lnSpc>
              <a:buNone/>
            </a:pPr>
            <a:r>
              <a:rPr lang="uz-Cyrl-UZ" altLang="en-US" sz="2000" dirty="0">
                <a:latin typeface="Times New Roman" pitchFamily="18" charset="0"/>
                <a:cs typeface="Times New Roman" pitchFamily="18" charset="0"/>
              </a:rPr>
              <a:t>	XX асрнинг 70 йилларида қатор ривожланган мамлакатларда, жумладан бизда очколи парҳез кенг тарқалган бўлиб, унинг муаллифи олмониялик олим </a:t>
            </a:r>
            <a:r>
              <a:rPr lang="uz-Cyrl-UZ" altLang="en-US" sz="2000" b="1" dirty="0">
                <a:latin typeface="Times New Roman" pitchFamily="18" charset="0"/>
                <a:cs typeface="Times New Roman" pitchFamily="18" charset="0"/>
              </a:rPr>
              <a:t>Эрна Каризе </a:t>
            </a:r>
            <a:r>
              <a:rPr lang="uz-Cyrl-UZ" altLang="en-US" sz="2000" dirty="0">
                <a:latin typeface="Times New Roman" pitchFamily="18" charset="0"/>
                <a:cs typeface="Times New Roman" pitchFamily="18" charset="0"/>
              </a:rPr>
              <a:t>эди. Очколи ларҳез муаллифи ҳар бир овқат маҳсулотига у ёки бу миқдорда очко белгилайди. Бунда сутка давомида истеъмол қилинган овқатнинг умумий миқдори маълум катталикдан ошмаслиги кераклигини айтади. 40 очко ўтирган ҳолда иш бажарадиган шахслар учун ва 60 очко катта энергия сарфлаб ишлайдиган шахслар учун белгиланган. </a:t>
            </a:r>
          </a:p>
          <a:p>
            <a:pPr marL="114300" indent="0" eaLnBrk="1" hangingPunct="1">
              <a:lnSpc>
                <a:spcPct val="90000"/>
              </a:lnSpc>
              <a:buNone/>
            </a:pPr>
            <a:r>
              <a:rPr lang="uz-Cyrl-UZ" altLang="en-US" sz="2000" dirty="0">
                <a:latin typeface="Times New Roman" pitchFamily="18" charset="0"/>
                <a:cs typeface="Times New Roman" pitchFamily="18" charset="0"/>
              </a:rPr>
              <a:t>Узоқ муддатли паст углеводли овқатланиш бўлиб, сезиларли даражада вазн ташлашга (-15-17 кг) имкон яратади. 100 г маҳсулотга нисбатан очко беришга асосланган. Афзаллиги парҳезни одам ўзи бемалол тузиши ва бошқариши мумкин. </a:t>
            </a:r>
            <a:endParaRPr lang="ru-RU" alt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3855910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idx="1"/>
          </p:nvPr>
        </p:nvSpPr>
        <p:spPr>
          <a:xfrm>
            <a:off x="457200" y="411956"/>
            <a:ext cx="8229600" cy="4182666"/>
          </a:xfrm>
        </p:spPr>
        <p:txBody>
          <a:bodyPr/>
          <a:lstStyle/>
          <a:p>
            <a:pPr eaLnBrk="1" hangingPunct="1">
              <a:lnSpc>
                <a:spcPct val="80000"/>
              </a:lnSpc>
            </a:pPr>
            <a:r>
              <a:rPr lang="uz-Cyrl-UZ" altLang="en-US" sz="2400" dirty="0">
                <a:latin typeface="Times New Roman" pitchFamily="18" charset="0"/>
                <a:cs typeface="Times New Roman" pitchFamily="18" charset="0"/>
              </a:rPr>
              <a:t>Торт учун 60 очко, 10 г шоколад учун 54 очко. Бир қошиқ асалга эса 17 очко белгиланган, 400 г қора нонга 250 очко тўғри келади, сабзавот-мевалар ва зираворларга кам очко белгиланган. </a:t>
            </a:r>
            <a:r>
              <a:rPr lang="ru-RU" altLang="en-US" sz="2400" dirty="0" err="1">
                <a:latin typeface="Times New Roman" pitchFamily="18" charset="0"/>
                <a:cs typeface="Times New Roman" pitchFamily="18" charset="0"/>
              </a:rPr>
              <a:t>Бир</a:t>
            </a:r>
            <a:r>
              <a:rPr lang="ru-RU" altLang="en-US" sz="2400" dirty="0">
                <a:latin typeface="Times New Roman" pitchFamily="18" charset="0"/>
                <a:cs typeface="Times New Roman" pitchFamily="18" charset="0"/>
              </a:rPr>
              <a:t> дона </a:t>
            </a:r>
            <a:r>
              <a:rPr lang="ru-RU" altLang="en-US" sz="2400" dirty="0" err="1">
                <a:latin typeface="Times New Roman" pitchFamily="18" charset="0"/>
                <a:cs typeface="Times New Roman" pitchFamily="18" charset="0"/>
              </a:rPr>
              <a:t>картошкада</a:t>
            </a:r>
            <a:r>
              <a:rPr lang="ru-RU" altLang="en-US" sz="2400" dirty="0">
                <a:latin typeface="Times New Roman" pitchFamily="18" charset="0"/>
                <a:cs typeface="Times New Roman" pitchFamily="18" charset="0"/>
              </a:rPr>
              <a:t> — 23 очко, </a:t>
            </a:r>
            <a:r>
              <a:rPr lang="ru-RU" altLang="en-US" sz="2400" dirty="0" err="1">
                <a:latin typeface="Times New Roman" pitchFamily="18" charset="0"/>
                <a:cs typeface="Times New Roman" pitchFamily="18" charset="0"/>
              </a:rPr>
              <a:t>битта</a:t>
            </a:r>
            <a:r>
              <a:rPr lang="ru-RU" altLang="en-US" sz="2400" dirty="0">
                <a:latin typeface="Times New Roman" pitchFamily="18" charset="0"/>
                <a:cs typeface="Times New Roman" pitchFamily="18" charset="0"/>
              </a:rPr>
              <a:t> помидорда-6, </a:t>
            </a:r>
            <a:r>
              <a:rPr lang="ru-RU" altLang="en-US" sz="2400" dirty="0" err="1">
                <a:latin typeface="Times New Roman" pitchFamily="18" charset="0"/>
                <a:cs typeface="Times New Roman" pitchFamily="18" charset="0"/>
              </a:rPr>
              <a:t>пиёзда</a:t>
            </a:r>
            <a:r>
              <a:rPr lang="ru-RU" altLang="en-US" sz="2400" dirty="0">
                <a:latin typeface="Times New Roman" pitchFamily="18" charset="0"/>
                <a:cs typeface="Times New Roman" pitchFamily="18" charset="0"/>
              </a:rPr>
              <a:t>—11, </a:t>
            </a:r>
            <a:r>
              <a:rPr lang="ru-RU" altLang="en-US" sz="2400" dirty="0" err="1">
                <a:latin typeface="Times New Roman" pitchFamily="18" charset="0"/>
                <a:cs typeface="Times New Roman" pitchFamily="18" charset="0"/>
              </a:rPr>
              <a:t>олмада</a:t>
            </a:r>
            <a:r>
              <a:rPr lang="ru-RU" altLang="en-US" sz="2400" dirty="0">
                <a:latin typeface="Times New Roman" pitchFamily="18" charset="0"/>
                <a:cs typeface="Times New Roman" pitchFamily="18" charset="0"/>
              </a:rPr>
              <a:t>—18, </a:t>
            </a:r>
            <a:r>
              <a:rPr lang="uz-Cyrl-UZ" altLang="en-US" sz="2400" dirty="0">
                <a:latin typeface="Times New Roman" pitchFamily="18" charset="0"/>
                <a:cs typeface="Times New Roman" pitchFamily="18" charset="0"/>
              </a:rPr>
              <a:t>нокда—</a:t>
            </a:r>
            <a:r>
              <a:rPr lang="ru-RU" altLang="en-US" sz="2400" dirty="0">
                <a:latin typeface="Times New Roman" pitchFamily="18" charset="0"/>
                <a:cs typeface="Times New Roman" pitchFamily="18" charset="0"/>
              </a:rPr>
              <a:t>23 очко бор. </a:t>
            </a:r>
            <a:r>
              <a:rPr lang="ru-RU" altLang="en-US" sz="2400" dirty="0" err="1">
                <a:latin typeface="Times New Roman" pitchFamily="18" charset="0"/>
                <a:cs typeface="Times New Roman" pitchFamily="18" charset="0"/>
              </a:rPr>
              <a:t>Бир</a:t>
            </a:r>
            <a:r>
              <a:rPr lang="ru-RU" altLang="en-US" sz="2400" dirty="0">
                <a:latin typeface="Times New Roman" pitchFamily="18" charset="0"/>
                <a:cs typeface="Times New Roman" pitchFamily="18" charset="0"/>
              </a:rPr>
              <a:t> стакан </a:t>
            </a:r>
            <a:r>
              <a:rPr lang="uz-Cyrl-UZ" altLang="en-US" sz="2400" dirty="0">
                <a:latin typeface="Times New Roman" pitchFamily="18" charset="0"/>
                <a:cs typeface="Times New Roman" pitchFamily="18" charset="0"/>
              </a:rPr>
              <a:t>қатиққа ноаниқ </a:t>
            </a:r>
            <a:r>
              <a:rPr lang="ru-RU" altLang="en-US" sz="2400" dirty="0" err="1">
                <a:latin typeface="Times New Roman" pitchFamily="18" charset="0"/>
                <a:cs typeface="Times New Roman" pitchFamily="18" charset="0"/>
              </a:rPr>
              <a:t>сабабларга</a:t>
            </a:r>
            <a:r>
              <a:rPr lang="ru-RU" altLang="en-US" sz="2400" dirty="0">
                <a:latin typeface="Times New Roman" pitchFamily="18" charset="0"/>
                <a:cs typeface="Times New Roman" pitchFamily="18" charset="0"/>
              </a:rPr>
              <a:t> </a:t>
            </a:r>
            <a:r>
              <a:rPr lang="uz-Cyrl-UZ" altLang="en-US" sz="2400" dirty="0">
                <a:latin typeface="Times New Roman" pitchFamily="18" charset="0"/>
                <a:cs typeface="Times New Roman" pitchFamily="18" charset="0"/>
              </a:rPr>
              <a:t>кўра жуда юқори</a:t>
            </a:r>
            <a:r>
              <a:rPr lang="ru-RU" altLang="en-US" sz="2400" dirty="0">
                <a:latin typeface="Times New Roman" pitchFamily="18" charset="0"/>
                <a:cs typeface="Times New Roman" pitchFamily="18" charset="0"/>
              </a:rPr>
              <a:t>—13 очко </a:t>
            </a:r>
            <a:r>
              <a:rPr lang="ru-RU" altLang="en-US" sz="2400" dirty="0" err="1">
                <a:latin typeface="Times New Roman" pitchFamily="18" charset="0"/>
                <a:cs typeface="Times New Roman" pitchFamily="18" charset="0"/>
              </a:rPr>
              <a:t>белгиланган</a:t>
            </a:r>
            <a:r>
              <a:rPr lang="ru-RU" altLang="en-US" sz="2400" dirty="0">
                <a:latin typeface="Times New Roman" pitchFamily="18" charset="0"/>
                <a:cs typeface="Times New Roman" pitchFamily="18" charset="0"/>
              </a:rPr>
              <a:t>. </a:t>
            </a:r>
            <a:r>
              <a:rPr lang="uz-Cyrl-UZ" altLang="en-US" sz="2400" dirty="0">
                <a:latin typeface="Times New Roman" pitchFamily="18" charset="0"/>
                <a:cs typeface="Times New Roman" pitchFamily="18" charset="0"/>
              </a:rPr>
              <a:t>Юқори </a:t>
            </a:r>
            <a:r>
              <a:rPr lang="ru-RU" altLang="en-US" sz="2400" dirty="0" err="1">
                <a:latin typeface="Times New Roman" pitchFamily="18" charset="0"/>
                <a:cs typeface="Times New Roman" pitchFamily="18" charset="0"/>
              </a:rPr>
              <a:t>калорияли</a:t>
            </a:r>
            <a:r>
              <a:rPr lang="ru-RU" altLang="en-US" sz="2400" dirty="0">
                <a:latin typeface="Times New Roman" pitchFamily="18" charset="0"/>
                <a:cs typeface="Times New Roman" pitchFamily="18" charset="0"/>
              </a:rPr>
              <a:t> </a:t>
            </a:r>
            <a:r>
              <a:rPr lang="uz-Cyrl-UZ" altLang="en-US" sz="2400" dirty="0">
                <a:latin typeface="Times New Roman" pitchFamily="18" charset="0"/>
                <a:cs typeface="Times New Roman" pitchFamily="18" charset="0"/>
              </a:rPr>
              <a:t>қовурилган ғоз </a:t>
            </a:r>
            <a:r>
              <a:rPr lang="ru-RU" altLang="en-US" sz="2400" dirty="0">
                <a:latin typeface="Times New Roman" pitchFamily="18" charset="0"/>
                <a:cs typeface="Times New Roman" pitchFamily="18" charset="0"/>
              </a:rPr>
              <a:t>0 очко, </a:t>
            </a:r>
            <a:r>
              <a:rPr lang="uz-Cyrl-UZ" altLang="en-US" sz="2400" dirty="0">
                <a:latin typeface="Times New Roman" pitchFamily="18" charset="0"/>
                <a:cs typeface="Times New Roman" pitchFamily="18" charset="0"/>
              </a:rPr>
              <a:t>чўчқа ёғи ва ўсимлик ёғининг </a:t>
            </a:r>
            <a:r>
              <a:rPr lang="ru-RU" altLang="en-US" sz="2400" dirty="0">
                <a:latin typeface="Times New Roman" pitchFamily="18" charset="0"/>
                <a:cs typeface="Times New Roman" pitchFamily="18" charset="0"/>
              </a:rPr>
              <a:t>20 г </a:t>
            </a:r>
            <a:r>
              <a:rPr lang="uz-Cyrl-UZ" altLang="en-US" sz="2400" dirty="0">
                <a:latin typeface="Times New Roman" pitchFamily="18" charset="0"/>
                <a:cs typeface="Times New Roman" pitchFamily="18" charset="0"/>
              </a:rPr>
              <a:t>миқдори </a:t>
            </a:r>
            <a:r>
              <a:rPr lang="ru-RU" altLang="en-US" sz="2400" dirty="0">
                <a:latin typeface="Times New Roman" pitchFamily="18" charset="0"/>
                <a:cs typeface="Times New Roman" pitchFamily="18" charset="0"/>
              </a:rPr>
              <a:t>0 очко, 20 г </a:t>
            </a:r>
            <a:r>
              <a:rPr lang="uz-Cyrl-UZ" altLang="en-US" sz="2400" dirty="0">
                <a:latin typeface="Times New Roman" pitchFamily="18" charset="0"/>
                <a:cs typeface="Times New Roman" pitchFamily="18" charset="0"/>
              </a:rPr>
              <a:t>сариёғ ёки </a:t>
            </a:r>
            <a:r>
              <a:rPr lang="ru-RU" altLang="en-US" sz="2400" dirty="0">
                <a:latin typeface="Times New Roman" pitchFamily="18" charset="0"/>
                <a:cs typeface="Times New Roman" pitchFamily="18" charset="0"/>
              </a:rPr>
              <a:t>маргарин —1 очко </a:t>
            </a:r>
            <a:r>
              <a:rPr lang="ru-RU" altLang="en-US" sz="2400" dirty="0" err="1">
                <a:latin typeface="Times New Roman" pitchFamily="18" charset="0"/>
                <a:cs typeface="Times New Roman" pitchFamily="18" charset="0"/>
              </a:rPr>
              <a:t>олган</a:t>
            </a:r>
            <a:r>
              <a:rPr lang="ru-RU" altLang="en-US" sz="2400" dirty="0">
                <a:latin typeface="Times New Roman" pitchFamily="18" charset="0"/>
                <a:cs typeface="Times New Roman" pitchFamily="18" charset="0"/>
              </a:rPr>
              <a:t>. </a:t>
            </a:r>
            <a:r>
              <a:rPr lang="ru-RU" altLang="en-US" sz="2400" dirty="0" err="1">
                <a:latin typeface="Times New Roman" pitchFamily="18" charset="0"/>
                <a:cs typeface="Times New Roman" pitchFamily="18" charset="0"/>
              </a:rPr>
              <a:t>Алкоголли</a:t>
            </a:r>
            <a:r>
              <a:rPr lang="ru-RU" altLang="en-US" sz="2400" dirty="0">
                <a:latin typeface="Times New Roman" pitchFamily="18" charset="0"/>
                <a:cs typeface="Times New Roman" pitchFamily="18" charset="0"/>
              </a:rPr>
              <a:t> </a:t>
            </a:r>
            <a:r>
              <a:rPr lang="ru-RU" altLang="en-US" sz="2400" dirty="0" err="1">
                <a:latin typeface="Times New Roman" pitchFamily="18" charset="0"/>
                <a:cs typeface="Times New Roman" pitchFamily="18" charset="0"/>
              </a:rPr>
              <a:t>ичимликларга</a:t>
            </a:r>
            <a:r>
              <a:rPr lang="ru-RU" altLang="en-US" sz="2400" dirty="0">
                <a:latin typeface="Times New Roman" pitchFamily="18" charset="0"/>
                <a:cs typeface="Times New Roman" pitchFamily="18" charset="0"/>
              </a:rPr>
              <a:t> </a:t>
            </a:r>
            <a:r>
              <a:rPr lang="ru-RU" altLang="en-US" sz="2400" dirty="0" err="1">
                <a:latin typeface="Times New Roman" pitchFamily="18" charset="0"/>
                <a:cs typeface="Times New Roman" pitchFamily="18" charset="0"/>
              </a:rPr>
              <a:t>очколи</a:t>
            </a:r>
            <a:r>
              <a:rPr lang="ru-RU" altLang="en-US" sz="2400" dirty="0">
                <a:latin typeface="Times New Roman" pitchFamily="18" charset="0"/>
                <a:cs typeface="Times New Roman" pitchFamily="18" charset="0"/>
              </a:rPr>
              <a:t> </a:t>
            </a:r>
            <a:r>
              <a:rPr lang="uz-Cyrl-UZ" altLang="en-US" sz="2400" dirty="0">
                <a:latin typeface="Times New Roman" pitchFamily="18" charset="0"/>
                <a:cs typeface="Times New Roman" pitchFamily="18" charset="0"/>
              </a:rPr>
              <a:t>парҳез томонидан кенг йўл очилади, чунки ароқ</a:t>
            </a:r>
            <a:r>
              <a:rPr lang="ru-RU" altLang="en-US" sz="2400" dirty="0" err="1">
                <a:latin typeface="Times New Roman" pitchFamily="18" charset="0"/>
                <a:cs typeface="Times New Roman" pitchFamily="18" charset="0"/>
              </a:rPr>
              <a:t>нинг</a:t>
            </a:r>
            <a:r>
              <a:rPr lang="ru-RU" altLang="en-US" sz="2400" dirty="0">
                <a:latin typeface="Times New Roman" pitchFamily="18" charset="0"/>
                <a:cs typeface="Times New Roman" pitchFamily="18" charset="0"/>
              </a:rPr>
              <a:t> 60 мл га </a:t>
            </a:r>
            <a:r>
              <a:rPr lang="uz-Cyrl-UZ" altLang="en-US" sz="2400" dirty="0">
                <a:latin typeface="Times New Roman" pitchFamily="18" charset="0"/>
                <a:cs typeface="Times New Roman" pitchFamily="18" charset="0"/>
              </a:rPr>
              <a:t>фақат </a:t>
            </a:r>
            <a:r>
              <a:rPr lang="ru-RU" altLang="en-US" sz="2400" dirty="0">
                <a:latin typeface="Times New Roman" pitchFamily="18" charset="0"/>
                <a:cs typeface="Times New Roman" pitchFamily="18" charset="0"/>
              </a:rPr>
              <a:t>1 очко </a:t>
            </a:r>
            <a:r>
              <a:rPr lang="uz-Cyrl-UZ" altLang="en-US" sz="2400" dirty="0">
                <a:latin typeface="Times New Roman" pitchFamily="18" charset="0"/>
                <a:cs typeface="Times New Roman" pitchFamily="18" charset="0"/>
              </a:rPr>
              <a:t>қўйилган.</a:t>
            </a:r>
            <a:r>
              <a:rPr lang="ru-RU" altLang="en-US" sz="2400" dirty="0">
                <a:latin typeface="Times New Roman" pitchFamily="18" charset="0"/>
                <a:cs typeface="Times New Roman" pitchFamily="18" charset="0"/>
              </a:rPr>
              <a:t> </a:t>
            </a:r>
          </a:p>
        </p:txBody>
      </p:sp>
    </p:spTree>
    <p:extLst>
      <p:ext uri="{BB962C8B-B14F-4D97-AF65-F5344CB8AC3E}">
        <p14:creationId xmlns:p14="http://schemas.microsoft.com/office/powerpoint/2010/main" val="2466513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idx="1"/>
          </p:nvPr>
        </p:nvSpPr>
        <p:spPr>
          <a:xfrm>
            <a:off x="313509" y="191248"/>
            <a:ext cx="8516981" cy="4635478"/>
          </a:xfrm>
        </p:spPr>
        <p:txBody>
          <a:bodyPr/>
          <a:lstStyle/>
          <a:p>
            <a:pPr marL="114300" indent="0" algn="ctr" eaLnBrk="1" hangingPunct="1">
              <a:buNone/>
            </a:pPr>
            <a:r>
              <a:rPr lang="uz-Cyrl-UZ" altLang="en-US" sz="1900" b="1" dirty="0">
                <a:latin typeface="Times New Roman" pitchFamily="18" charset="0"/>
                <a:cs typeface="Times New Roman" pitchFamily="18" charset="0"/>
              </a:rPr>
              <a:t>Овқатланишда бош омил назарияси.</a:t>
            </a:r>
            <a:r>
              <a:rPr lang="uz-Cyrl-UZ" altLang="en-US" sz="1900" dirty="0">
                <a:latin typeface="Times New Roman" pitchFamily="18" charset="0"/>
                <a:cs typeface="Times New Roman" pitchFamily="18" charset="0"/>
              </a:rPr>
              <a:t> </a:t>
            </a:r>
          </a:p>
          <a:p>
            <a:pPr marL="114300" indent="0" eaLnBrk="1" hangingPunct="1">
              <a:buNone/>
            </a:pPr>
            <a:r>
              <a:rPr lang="uz-Cyrl-UZ" altLang="en-US" sz="1900" dirty="0">
                <a:latin typeface="Times New Roman" pitchFamily="18" charset="0"/>
                <a:cs typeface="Times New Roman" pitchFamily="18" charset="0"/>
              </a:rPr>
              <a:t>1. Макробиотиклар таълимотининг асосчиси </a:t>
            </a:r>
            <a:r>
              <a:rPr lang="uz-Cyrl-UZ" altLang="en-US" sz="1900" b="1" dirty="0">
                <a:latin typeface="Times New Roman" pitchFamily="18" charset="0"/>
                <a:cs typeface="Times New Roman" pitchFamily="18" charset="0"/>
              </a:rPr>
              <a:t>Саген Ишизука </a:t>
            </a:r>
            <a:r>
              <a:rPr lang="uz-Cyrl-UZ" altLang="en-US" sz="1900" dirty="0">
                <a:latin typeface="Times New Roman" pitchFamily="18" charset="0"/>
                <a:cs typeface="Times New Roman" pitchFamily="18" charset="0"/>
              </a:rPr>
              <a:t>ўз тажрибасига асосланиб, парҳезда натрий ва калийнинг тўғри нисбати, шунингдек</a:t>
            </a:r>
            <a:r>
              <a:rPr lang="ru-RU" altLang="en-US" sz="1900" dirty="0">
                <a:latin typeface="Times New Roman" pitchFamily="18" charset="0"/>
                <a:cs typeface="Times New Roman" pitchFamily="18" charset="0"/>
              </a:rPr>
              <a:t>, </a:t>
            </a:r>
            <a:r>
              <a:rPr lang="uz-Cyrl-UZ" altLang="en-US" sz="1900" dirty="0">
                <a:latin typeface="Times New Roman" pitchFamily="18" charset="0"/>
                <a:cs typeface="Times New Roman" pitchFamily="18" charset="0"/>
              </a:rPr>
              <a:t>кислотали ва ишқорли эквивалентларнинг оптимал нисбатини овқатланишнинг бош омили деб ҳисоблайди.</a:t>
            </a:r>
            <a:r>
              <a:rPr lang="ru-RU" altLang="en-US" sz="1900" dirty="0">
                <a:latin typeface="Times New Roman" pitchFamily="18" charset="0"/>
                <a:cs typeface="Times New Roman" pitchFamily="18" charset="0"/>
              </a:rPr>
              <a:t> </a:t>
            </a:r>
            <a:r>
              <a:rPr lang="ru-RU" altLang="en-US" sz="1900" dirty="0" err="1">
                <a:latin typeface="Times New Roman" pitchFamily="18" charset="0"/>
                <a:cs typeface="Times New Roman" pitchFamily="18" charset="0"/>
              </a:rPr>
              <a:t>Назарияга</a:t>
            </a:r>
            <a:r>
              <a:rPr lang="ru-RU" altLang="en-US" sz="1900" dirty="0">
                <a:latin typeface="Times New Roman" pitchFamily="18" charset="0"/>
                <a:cs typeface="Times New Roman" pitchFamily="18" charset="0"/>
              </a:rPr>
              <a:t> 20 </a:t>
            </a:r>
            <a:r>
              <a:rPr lang="ru-RU" altLang="en-US" sz="1900" dirty="0" err="1">
                <a:latin typeface="Times New Roman" pitchFamily="18" charset="0"/>
                <a:cs typeface="Times New Roman" pitchFamily="18" charset="0"/>
              </a:rPr>
              <a:t>асрнинг</a:t>
            </a:r>
            <a:r>
              <a:rPr lang="ru-RU" altLang="en-US" sz="1900" dirty="0">
                <a:latin typeface="Times New Roman" pitchFamily="18" charset="0"/>
                <a:cs typeface="Times New Roman" pitchFamily="18" charset="0"/>
              </a:rPr>
              <a:t> </a:t>
            </a:r>
            <a:r>
              <a:rPr lang="ru-RU" altLang="en-US" sz="1900" dirty="0" err="1">
                <a:latin typeface="Times New Roman" pitchFamily="18" charset="0"/>
                <a:cs typeface="Times New Roman" pitchFamily="18" charset="0"/>
              </a:rPr>
              <a:t>бошларида</a:t>
            </a:r>
            <a:r>
              <a:rPr lang="ru-RU" altLang="en-US" sz="1900" dirty="0">
                <a:latin typeface="Times New Roman" pitchFamily="18" charset="0"/>
                <a:cs typeface="Times New Roman" pitchFamily="18" charset="0"/>
              </a:rPr>
              <a:t> </a:t>
            </a:r>
            <a:r>
              <a:rPr lang="ru-RU" altLang="en-US" sz="1900" dirty="0" err="1">
                <a:latin typeface="Times New Roman" pitchFamily="18" charset="0"/>
                <a:cs typeface="Times New Roman" pitchFamily="18" charset="0"/>
              </a:rPr>
              <a:t>Японияда</a:t>
            </a:r>
            <a:r>
              <a:rPr lang="ru-RU" altLang="en-US" sz="1900" dirty="0">
                <a:latin typeface="Times New Roman" pitchFamily="18" charset="0"/>
                <a:cs typeface="Times New Roman" pitchFamily="18" charset="0"/>
              </a:rPr>
              <a:t> </a:t>
            </a:r>
            <a:r>
              <a:rPr lang="ru-RU" altLang="en-US" sz="1900" dirty="0" err="1">
                <a:latin typeface="Times New Roman" pitchFamily="18" charset="0"/>
                <a:cs typeface="Times New Roman" pitchFamily="18" charset="0"/>
              </a:rPr>
              <a:t>асос</a:t>
            </a:r>
            <a:r>
              <a:rPr lang="ru-RU" altLang="en-US" sz="1900" dirty="0">
                <a:latin typeface="Times New Roman" pitchFamily="18" charset="0"/>
                <a:cs typeface="Times New Roman" pitchFamily="18" charset="0"/>
              </a:rPr>
              <a:t> </a:t>
            </a:r>
            <a:r>
              <a:rPr lang="ru-RU" altLang="en-US" sz="1900" dirty="0" err="1">
                <a:latin typeface="Times New Roman" pitchFamily="18" charset="0"/>
                <a:cs typeface="Times New Roman" pitchFamily="18" charset="0"/>
              </a:rPr>
              <a:t>солинган</a:t>
            </a:r>
            <a:r>
              <a:rPr lang="ru-RU" altLang="en-US" sz="1900" dirty="0">
                <a:latin typeface="Times New Roman" pitchFamily="18" charset="0"/>
                <a:cs typeface="Times New Roman" pitchFamily="18" charset="0"/>
              </a:rPr>
              <a:t>. </a:t>
            </a:r>
          </a:p>
          <a:p>
            <a:pPr marL="114300" indent="0" eaLnBrk="1" hangingPunct="1">
              <a:buNone/>
            </a:pPr>
            <a:r>
              <a:rPr lang="uz-Cyrl-UZ" altLang="en-US" sz="1900" b="1" dirty="0">
                <a:latin typeface="Times New Roman" pitchFamily="18" charset="0"/>
                <a:cs typeface="Times New Roman" pitchFamily="18" charset="0"/>
              </a:rPr>
              <a:t>Ижобий томони</a:t>
            </a:r>
            <a:r>
              <a:rPr lang="uz-Cyrl-UZ" altLang="en-US" sz="1900" dirty="0">
                <a:latin typeface="Times New Roman" pitchFamily="18" charset="0"/>
                <a:cs typeface="Times New Roman" pitchFamily="18" charset="0"/>
              </a:rPr>
              <a:t>: рационда тозаланмаган овқат маҳсулотлари (дон, ун, ёрмалар) кўп</a:t>
            </a:r>
            <a:r>
              <a:rPr lang="ru-RU" sz="1900" dirty="0">
                <a:latin typeface="Times New Roman" pitchFamily="18" charset="0"/>
                <a:cs typeface="Times New Roman" pitchFamily="18" charset="0"/>
              </a:rPr>
              <a:t>, натрий </a:t>
            </a:r>
            <a:r>
              <a:rPr lang="ru-RU" sz="1900" dirty="0" err="1">
                <a:latin typeface="Times New Roman" pitchFamily="18" charset="0"/>
                <a:cs typeface="Times New Roman" pitchFamily="18" charset="0"/>
              </a:rPr>
              <a:t>ва</a:t>
            </a:r>
            <a:r>
              <a:rPr lang="ru-RU" sz="1900" dirty="0">
                <a:latin typeface="Times New Roman" pitchFamily="18" charset="0"/>
                <a:cs typeface="Times New Roman" pitchFamily="18" charset="0"/>
              </a:rPr>
              <a:t> калий </a:t>
            </a:r>
            <a:r>
              <a:rPr lang="ru-RU" sz="1900" dirty="0" err="1">
                <a:latin typeface="Times New Roman" pitchFamily="18" charset="0"/>
                <a:cs typeface="Times New Roman" pitchFamily="18" charset="0"/>
              </a:rPr>
              <a:t>нисбати</a:t>
            </a:r>
            <a:r>
              <a:rPr lang="ru-RU" sz="1900" dirty="0">
                <a:latin typeface="Times New Roman" pitchFamily="18" charset="0"/>
                <a:cs typeface="Times New Roman" pitchFamily="18" charset="0"/>
              </a:rPr>
              <a:t> </a:t>
            </a:r>
            <a:r>
              <a:rPr lang="ru-RU" sz="1900" dirty="0" err="1">
                <a:latin typeface="Times New Roman" pitchFamily="18" charset="0"/>
                <a:cs typeface="Times New Roman" pitchFamily="18" charset="0"/>
              </a:rPr>
              <a:t>мутаносиб</a:t>
            </a:r>
            <a:r>
              <a:rPr lang="ru-RU" sz="1900" dirty="0">
                <a:latin typeface="Times New Roman" pitchFamily="18" charset="0"/>
                <a:cs typeface="Times New Roman" pitchFamily="18" charset="0"/>
              </a:rPr>
              <a:t> </a:t>
            </a:r>
            <a:r>
              <a:rPr lang="ru-RU" sz="1900" dirty="0" err="1">
                <a:latin typeface="Times New Roman" pitchFamily="18" charset="0"/>
                <a:cs typeface="Times New Roman" pitchFamily="18" charset="0"/>
              </a:rPr>
              <a:t>ҳолда</a:t>
            </a:r>
            <a:r>
              <a:rPr lang="ru-RU" sz="1900" dirty="0">
                <a:latin typeface="Times New Roman" pitchFamily="18" charset="0"/>
                <a:cs typeface="Times New Roman" pitchFamily="18" charset="0"/>
              </a:rPr>
              <a:t>, </a:t>
            </a:r>
            <a:r>
              <a:rPr lang="ru-RU" sz="1900" dirty="0" err="1">
                <a:latin typeface="Times New Roman" pitchFamily="18" charset="0"/>
                <a:cs typeface="Times New Roman" pitchFamily="18" charset="0"/>
              </a:rPr>
              <a:t>ҳайвон</a:t>
            </a:r>
            <a:r>
              <a:rPr lang="ru-RU" sz="1900" dirty="0">
                <a:latin typeface="Times New Roman" pitchFamily="18" charset="0"/>
                <a:cs typeface="Times New Roman" pitchFamily="18" charset="0"/>
              </a:rPr>
              <a:t> </a:t>
            </a:r>
            <a:r>
              <a:rPr lang="ru-RU" sz="1900" dirty="0" err="1">
                <a:latin typeface="Times New Roman" pitchFamily="18" charset="0"/>
                <a:cs typeface="Times New Roman" pitchFamily="18" charset="0"/>
              </a:rPr>
              <a:t>ёғлари</a:t>
            </a:r>
            <a:r>
              <a:rPr lang="ru-RU" sz="1900" dirty="0">
                <a:latin typeface="Times New Roman" pitchFamily="18" charset="0"/>
                <a:cs typeface="Times New Roman" pitchFamily="18" charset="0"/>
              </a:rPr>
              <a:t>, холестерин, </a:t>
            </a:r>
            <a:r>
              <a:rPr lang="ru-RU" sz="1900" dirty="0" err="1">
                <a:latin typeface="Times New Roman" pitchFamily="18" charset="0"/>
                <a:cs typeface="Times New Roman" pitchFamily="18" charset="0"/>
              </a:rPr>
              <a:t>қанд</a:t>
            </a:r>
            <a:r>
              <a:rPr lang="ru-RU" sz="1900" dirty="0">
                <a:latin typeface="Times New Roman" pitchFamily="18" charset="0"/>
                <a:cs typeface="Times New Roman" pitchFamily="18" charset="0"/>
              </a:rPr>
              <a:t>, </a:t>
            </a:r>
            <a:r>
              <a:rPr lang="ru-RU" sz="1900" dirty="0" err="1">
                <a:latin typeface="Times New Roman" pitchFamily="18" charset="0"/>
                <a:cs typeface="Times New Roman" pitchFamily="18" charset="0"/>
              </a:rPr>
              <a:t>ош</a:t>
            </a:r>
            <a:r>
              <a:rPr lang="ru-RU" sz="1900" dirty="0">
                <a:latin typeface="Times New Roman" pitchFamily="18" charset="0"/>
                <a:cs typeface="Times New Roman" pitchFamily="18" charset="0"/>
              </a:rPr>
              <a:t> тузи </a:t>
            </a:r>
            <a:r>
              <a:rPr lang="ru-RU" sz="1900" dirty="0" err="1">
                <a:latin typeface="Times New Roman" pitchFamily="18" charset="0"/>
                <a:cs typeface="Times New Roman" pitchFamily="18" charset="0"/>
              </a:rPr>
              <a:t>миқдори</a:t>
            </a:r>
            <a:r>
              <a:rPr lang="ru-RU" sz="1900" dirty="0">
                <a:latin typeface="Times New Roman" pitchFamily="18" charset="0"/>
                <a:cs typeface="Times New Roman" pitchFamily="18" charset="0"/>
              </a:rPr>
              <a:t> </a:t>
            </a:r>
            <a:r>
              <a:rPr lang="ru-RU" sz="1900" dirty="0" err="1">
                <a:latin typeface="Times New Roman" pitchFamily="18" charset="0"/>
                <a:cs typeface="Times New Roman" pitchFamily="18" charset="0"/>
              </a:rPr>
              <a:t>камайтирилган</a:t>
            </a:r>
            <a:r>
              <a:rPr lang="ru-RU" sz="1900" dirty="0">
                <a:latin typeface="Times New Roman" pitchFamily="18" charset="0"/>
                <a:cs typeface="Times New Roman" pitchFamily="18" charset="0"/>
              </a:rPr>
              <a:t>.</a:t>
            </a:r>
          </a:p>
          <a:p>
            <a:pPr marL="114300" indent="0" eaLnBrk="1" hangingPunct="1">
              <a:buNone/>
            </a:pPr>
            <a:r>
              <a:rPr lang="uz-Cyrl-UZ" altLang="en-US" sz="1900" b="1" dirty="0">
                <a:latin typeface="Times New Roman" pitchFamily="18" charset="0"/>
                <a:cs typeface="Times New Roman" pitchFamily="18" charset="0"/>
              </a:rPr>
              <a:t>Салбий томони</a:t>
            </a:r>
            <a:r>
              <a:rPr lang="uz-Cyrl-UZ" altLang="en-US" sz="1900" dirty="0">
                <a:latin typeface="Times New Roman" pitchFamily="18" charset="0"/>
                <a:cs typeface="Times New Roman" pitchFamily="18" charset="0"/>
              </a:rPr>
              <a:t>: рационал ва парҳез овқатланиш тамойилларига мос эмас. Зарурий аминокислоталар, калций, темир, рух каби элементлар камлиги натижасида оқсил етишмовчилиги, цинга, А-гиповитаминоз, темир танқислиги камқонлиги, болаларда ўсишнинг орқада қолиши ва рахит ривожланади.</a:t>
            </a:r>
            <a:endParaRPr lang="ru-RU" altLang="en-US" sz="1900" dirty="0">
              <a:latin typeface="Times New Roman" pitchFamily="18" charset="0"/>
              <a:cs typeface="Times New Roman" pitchFamily="18" charset="0"/>
            </a:endParaRPr>
          </a:p>
        </p:txBody>
      </p:sp>
    </p:spTree>
    <p:extLst>
      <p:ext uri="{BB962C8B-B14F-4D97-AF65-F5344CB8AC3E}">
        <p14:creationId xmlns:p14="http://schemas.microsoft.com/office/powerpoint/2010/main" val="4152482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77014" y="182880"/>
            <a:ext cx="8520600" cy="584937"/>
          </a:xfrm>
          <a:solidFill>
            <a:schemeClr val="bg1"/>
          </a:solidFill>
          <a:ln>
            <a:solidFill>
              <a:schemeClr val="bg1"/>
            </a:solidFill>
          </a:ln>
        </p:spPr>
        <p:txBody>
          <a:bodyPr/>
          <a:lstStyle/>
          <a:p>
            <a:r>
              <a:rPr lang="ru-RU" sz="1800" b="1" dirty="0">
                <a:latin typeface="Times New Roman" pitchFamily="18" charset="0"/>
                <a:cs typeface="Times New Roman" pitchFamily="18" charset="0"/>
              </a:rPr>
              <a:t>Гиппократ</a:t>
            </a:r>
            <a:r>
              <a:rPr lang="ru-RU" sz="1800" dirty="0">
                <a:latin typeface="Times New Roman" pitchFamily="18" charset="0"/>
                <a:cs typeface="Times New Roman" pitchFamily="18" charset="0"/>
              </a:rPr>
              <a:t> - </a:t>
            </a:r>
            <a:r>
              <a:rPr lang="ru-RU" sz="1800" dirty="0" err="1">
                <a:latin typeface="Times New Roman" pitchFamily="18" charset="0"/>
                <a:cs typeface="Times New Roman" pitchFamily="18" charset="0"/>
              </a:rPr>
              <a:t>Ҳар</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қандай</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касалликда</a:t>
            </a:r>
            <a:r>
              <a:rPr lang="ru-RU" sz="1800" dirty="0">
                <a:latin typeface="Times New Roman" pitchFamily="18" charset="0"/>
                <a:cs typeface="Times New Roman" pitchFamily="18" charset="0"/>
              </a:rPr>
              <a:t> ким </a:t>
            </a:r>
            <a:r>
              <a:rPr lang="ru-RU" sz="1800" dirty="0" err="1">
                <a:latin typeface="Times New Roman" pitchFamily="18" charset="0"/>
                <a:cs typeface="Times New Roman" pitchFamily="18" charset="0"/>
              </a:rPr>
              <a:t>яхши</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овқатланса</a:t>
            </a:r>
            <a:r>
              <a:rPr lang="ru-RU" sz="1800" dirty="0">
                <a:latin typeface="Times New Roman" pitchFamily="18" charset="0"/>
                <a:cs typeface="Times New Roman" pitchFamily="18" charset="0"/>
              </a:rPr>
              <a:t>, у </a:t>
            </a:r>
            <a:r>
              <a:rPr lang="ru-RU" sz="1800" dirty="0" err="1">
                <a:latin typeface="Times New Roman" pitchFamily="18" charset="0"/>
                <a:cs typeface="Times New Roman" pitchFamily="18" charset="0"/>
              </a:rPr>
              <a:t>тўғри</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йўлда</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кетаётган</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бўлади</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Ўта</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озғин</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ва</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заиф</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бўлишдан</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ёмони</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йўқ</a:t>
            </a:r>
            <a:br>
              <a:rPr lang="en-US" sz="1800" dirty="0">
                <a:latin typeface="Times New Roman" pitchFamily="18" charset="0"/>
                <a:cs typeface="Times New Roman" pitchFamily="18" charset="0"/>
              </a:rPr>
            </a:br>
            <a:r>
              <a:rPr lang="en-US" sz="1800" dirty="0"/>
              <a:t>Hippocrates</a:t>
            </a:r>
            <a:r>
              <a:rPr lang="ru-RU" sz="1800" dirty="0" err="1"/>
              <a:t>нинг</a:t>
            </a:r>
            <a:r>
              <a:rPr lang="ru-RU" sz="1800" dirty="0"/>
              <a:t> </a:t>
            </a:r>
            <a:r>
              <a:rPr lang="ru-RU" sz="1800" dirty="0" err="1"/>
              <a:t>овқатланиш</a:t>
            </a:r>
            <a:r>
              <a:rPr lang="ru-RU" sz="1800" dirty="0"/>
              <a:t> </a:t>
            </a:r>
            <a:r>
              <a:rPr lang="ru-RU" sz="1800" dirty="0" err="1"/>
              <a:t>назарияси</a:t>
            </a:r>
            <a:r>
              <a:rPr lang="ru-RU" sz="1800" dirty="0"/>
              <a:t> </a:t>
            </a:r>
            <a:r>
              <a:rPr lang="ru-RU" sz="1800" dirty="0" err="1"/>
              <a:t>қадимги</a:t>
            </a:r>
            <a:r>
              <a:rPr lang="ru-RU" sz="1800" dirty="0"/>
              <a:t> </a:t>
            </a:r>
            <a:r>
              <a:rPr lang="ru-RU" sz="1800" dirty="0" err="1"/>
              <a:t>тиббиётда</a:t>
            </a:r>
            <a:r>
              <a:rPr lang="ru-RU" sz="1800" dirty="0"/>
              <a:t> </a:t>
            </a:r>
            <a:r>
              <a:rPr lang="ru-RU" sz="1800" dirty="0" err="1"/>
              <a:t>муҳим</a:t>
            </a:r>
            <a:r>
              <a:rPr lang="ru-RU" sz="1800" dirty="0"/>
              <a:t> </a:t>
            </a:r>
            <a:r>
              <a:rPr lang="ru-RU" sz="1800" dirty="0" err="1"/>
              <a:t>ўрин</a:t>
            </a:r>
            <a:r>
              <a:rPr lang="ru-RU" sz="1800" dirty="0"/>
              <a:t> </a:t>
            </a:r>
            <a:r>
              <a:rPr lang="ru-RU" sz="1800" dirty="0" err="1"/>
              <a:t>тутган</a:t>
            </a:r>
            <a:r>
              <a:rPr lang="ru-RU" sz="1800" dirty="0"/>
              <a:t>. У “</a:t>
            </a:r>
            <a:r>
              <a:rPr lang="ru-RU" sz="1800" dirty="0" err="1"/>
              <a:t>тиббиёт</a:t>
            </a:r>
            <a:r>
              <a:rPr lang="ru-RU" sz="1800" dirty="0"/>
              <a:t> </a:t>
            </a:r>
            <a:r>
              <a:rPr lang="ru-RU" sz="1800" dirty="0" err="1"/>
              <a:t>отаси</a:t>
            </a:r>
            <a:r>
              <a:rPr lang="ru-RU" sz="1800" dirty="0"/>
              <a:t>” </a:t>
            </a:r>
            <a:r>
              <a:rPr lang="ru-RU" sz="1800" dirty="0" err="1"/>
              <a:t>деб</a:t>
            </a:r>
            <a:r>
              <a:rPr lang="ru-RU" sz="1800" dirty="0"/>
              <a:t> </a:t>
            </a:r>
            <a:r>
              <a:rPr lang="ru-RU" sz="1800" dirty="0" err="1"/>
              <a:t>ҳисобланади</a:t>
            </a:r>
            <a:r>
              <a:rPr lang="ru-RU" sz="1800" dirty="0"/>
              <a:t> </a:t>
            </a:r>
            <a:r>
              <a:rPr lang="ru-RU" sz="1800" dirty="0" err="1"/>
              <a:t>ва</a:t>
            </a:r>
            <a:r>
              <a:rPr lang="ru-RU" sz="1800" dirty="0"/>
              <a:t> </a:t>
            </a:r>
            <a:r>
              <a:rPr lang="ru-RU" sz="1800" dirty="0" err="1"/>
              <a:t>соғлиқни</a:t>
            </a:r>
            <a:r>
              <a:rPr lang="ru-RU" sz="1800" dirty="0"/>
              <a:t> </a:t>
            </a:r>
            <a:r>
              <a:rPr lang="ru-RU" sz="1800" dirty="0" err="1"/>
              <a:t>сақлашда</a:t>
            </a:r>
            <a:r>
              <a:rPr lang="ru-RU" sz="1800" dirty="0"/>
              <a:t> </a:t>
            </a:r>
            <a:r>
              <a:rPr lang="ru-RU" sz="1800" dirty="0" err="1"/>
              <a:t>тўғри</a:t>
            </a:r>
            <a:r>
              <a:rPr lang="ru-RU" sz="1800" dirty="0"/>
              <a:t> </a:t>
            </a:r>
            <a:r>
              <a:rPr lang="ru-RU" sz="1800" dirty="0" err="1"/>
              <a:t>овқатланишни</a:t>
            </a:r>
            <a:r>
              <a:rPr lang="ru-RU" sz="1800" dirty="0"/>
              <a:t> </a:t>
            </a:r>
            <a:r>
              <a:rPr lang="ru-RU" sz="1800" dirty="0" err="1"/>
              <a:t>асосий</a:t>
            </a:r>
            <a:r>
              <a:rPr lang="ru-RU" sz="1800" dirty="0"/>
              <a:t> </a:t>
            </a:r>
            <a:r>
              <a:rPr lang="ru-RU" sz="1800" dirty="0" err="1"/>
              <a:t>омиллардан</a:t>
            </a:r>
            <a:r>
              <a:rPr lang="ru-RU" sz="1800" dirty="0"/>
              <a:t> </a:t>
            </a:r>
            <a:r>
              <a:rPr lang="ru-RU" sz="1800" dirty="0" err="1"/>
              <a:t>бири</a:t>
            </a:r>
            <a:r>
              <a:rPr lang="ru-RU" sz="1800" dirty="0"/>
              <a:t> </a:t>
            </a:r>
            <a:r>
              <a:rPr lang="ru-RU" sz="1800" dirty="0" err="1"/>
              <a:t>деб</a:t>
            </a:r>
            <a:r>
              <a:rPr lang="ru-RU" sz="1800" dirty="0"/>
              <a:t> </a:t>
            </a:r>
            <a:r>
              <a:rPr lang="ru-RU" sz="1800" dirty="0" err="1"/>
              <a:t>билган</a:t>
            </a:r>
            <a:r>
              <a:rPr lang="ru-RU" sz="1800" dirty="0"/>
              <a:t>.</a:t>
            </a:r>
            <a:br>
              <a:rPr lang="ru-RU" sz="1800" dirty="0"/>
            </a:br>
            <a:r>
              <a:rPr lang="ru-RU" sz="1800" dirty="0"/>
              <a:t>Гиппократ </a:t>
            </a:r>
            <a:r>
              <a:rPr lang="ru-RU" sz="1800" dirty="0" err="1"/>
              <a:t>назариясининг</a:t>
            </a:r>
            <a:r>
              <a:rPr lang="ru-RU" sz="1800" dirty="0"/>
              <a:t> </a:t>
            </a:r>
            <a:r>
              <a:rPr lang="ru-RU" sz="1800" dirty="0" err="1"/>
              <a:t>асосий</a:t>
            </a:r>
            <a:r>
              <a:rPr lang="ru-RU" sz="1800" dirty="0"/>
              <a:t> </a:t>
            </a:r>
            <a:r>
              <a:rPr lang="ru-RU" sz="1800" dirty="0" err="1"/>
              <a:t>ғоялари</a:t>
            </a:r>
            <a:br>
              <a:rPr lang="ru-RU" sz="1800" dirty="0"/>
            </a:br>
            <a:r>
              <a:rPr lang="ru-RU" sz="1800" dirty="0"/>
              <a:t>1. </a:t>
            </a:r>
            <a:r>
              <a:rPr lang="ru-RU" sz="1800" dirty="0" err="1"/>
              <a:t>Овқат</a:t>
            </a:r>
            <a:r>
              <a:rPr lang="ru-RU" sz="1800" dirty="0"/>
              <a:t> — </a:t>
            </a:r>
            <a:r>
              <a:rPr lang="ru-RU" sz="1800" dirty="0" err="1"/>
              <a:t>даво</a:t>
            </a:r>
            <a:br>
              <a:rPr lang="ru-RU" sz="1800" dirty="0"/>
            </a:br>
            <a:r>
              <a:rPr lang="ru-RU" sz="1800" dirty="0" err="1"/>
              <a:t>Гиппократнинг</a:t>
            </a:r>
            <a:r>
              <a:rPr lang="ru-RU" sz="1800" dirty="0"/>
              <a:t> </a:t>
            </a:r>
            <a:r>
              <a:rPr lang="ru-RU" sz="1800" dirty="0" err="1"/>
              <a:t>машҳур</a:t>
            </a:r>
            <a:r>
              <a:rPr lang="ru-RU" sz="1800" dirty="0"/>
              <a:t> </a:t>
            </a:r>
            <a:r>
              <a:rPr lang="ru-RU" sz="1800" dirty="0" err="1"/>
              <a:t>фикри</a:t>
            </a:r>
            <a:r>
              <a:rPr lang="ru-RU" sz="1800" dirty="0"/>
              <a:t>:</a:t>
            </a:r>
            <a:br>
              <a:rPr lang="ru-RU" sz="1800" dirty="0"/>
            </a:br>
            <a:r>
              <a:rPr lang="ru-RU" sz="1800" dirty="0"/>
              <a:t>“</a:t>
            </a:r>
            <a:r>
              <a:rPr lang="ru-RU" sz="1800" dirty="0" err="1"/>
              <a:t>Овқатингиз</a:t>
            </a:r>
            <a:r>
              <a:rPr lang="ru-RU" sz="1800" dirty="0"/>
              <a:t> дори </a:t>
            </a:r>
            <a:r>
              <a:rPr lang="ru-RU" sz="1800" dirty="0" err="1"/>
              <a:t>бўлсин</a:t>
            </a:r>
            <a:r>
              <a:rPr lang="ru-RU" sz="1800" dirty="0"/>
              <a:t>, </a:t>
            </a:r>
            <a:r>
              <a:rPr lang="ru-RU" sz="1800" dirty="0" err="1"/>
              <a:t>дорингиз</a:t>
            </a:r>
            <a:r>
              <a:rPr lang="ru-RU" sz="1800" dirty="0"/>
              <a:t> </a:t>
            </a:r>
            <a:r>
              <a:rPr lang="ru-RU" sz="1800" dirty="0" err="1"/>
              <a:t>овқат</a:t>
            </a:r>
            <a:r>
              <a:rPr lang="ru-RU" sz="1800" dirty="0"/>
              <a:t> </a:t>
            </a:r>
            <a:r>
              <a:rPr lang="ru-RU" sz="1800" dirty="0" err="1"/>
              <a:t>бўлсин</a:t>
            </a:r>
            <a:r>
              <a:rPr lang="ru-RU" sz="1800" dirty="0"/>
              <a:t>.”</a:t>
            </a:r>
            <a:br>
              <a:rPr lang="ru-RU" sz="1800" dirty="0"/>
            </a:br>
            <a:r>
              <a:rPr lang="ru-RU" sz="1800" dirty="0" err="1"/>
              <a:t>Унинг</a:t>
            </a:r>
            <a:r>
              <a:rPr lang="ru-RU" sz="1800" dirty="0"/>
              <a:t> </a:t>
            </a:r>
            <a:r>
              <a:rPr lang="ru-RU" sz="1800" dirty="0" err="1"/>
              <a:t>фикрича</a:t>
            </a:r>
            <a:r>
              <a:rPr lang="ru-RU" sz="1800" dirty="0"/>
              <a:t>, </a:t>
            </a:r>
            <a:r>
              <a:rPr lang="ru-RU" sz="1800" dirty="0" err="1"/>
              <a:t>тўғри</a:t>
            </a:r>
            <a:r>
              <a:rPr lang="ru-RU" sz="1800" dirty="0"/>
              <a:t> </a:t>
            </a:r>
            <a:r>
              <a:rPr lang="ru-RU" sz="1800" dirty="0" err="1"/>
              <a:t>овқатланиш</a:t>
            </a:r>
            <a:r>
              <a:rPr lang="ru-RU" sz="1800" dirty="0"/>
              <a:t> </a:t>
            </a:r>
            <a:r>
              <a:rPr lang="ru-RU" sz="1800" dirty="0" err="1"/>
              <a:t>орқали</a:t>
            </a:r>
            <a:r>
              <a:rPr lang="ru-RU" sz="1800" dirty="0"/>
              <a:t> </a:t>
            </a:r>
            <a:r>
              <a:rPr lang="ru-RU" sz="1800" dirty="0" err="1"/>
              <a:t>кўплаб</a:t>
            </a:r>
            <a:r>
              <a:rPr lang="ru-RU" sz="1800" dirty="0"/>
              <a:t> </a:t>
            </a:r>
            <a:r>
              <a:rPr lang="ru-RU" sz="1800" dirty="0" err="1"/>
              <a:t>касалликларнинг</a:t>
            </a:r>
            <a:r>
              <a:rPr lang="ru-RU" sz="1800" dirty="0"/>
              <a:t> </a:t>
            </a:r>
            <a:r>
              <a:rPr lang="ru-RU" sz="1800" dirty="0" err="1"/>
              <a:t>олдини</a:t>
            </a:r>
            <a:r>
              <a:rPr lang="ru-RU" sz="1800" dirty="0"/>
              <a:t> </a:t>
            </a:r>
            <a:r>
              <a:rPr lang="ru-RU" sz="1800" dirty="0" err="1"/>
              <a:t>олиш</a:t>
            </a:r>
            <a:r>
              <a:rPr lang="ru-RU" sz="1800" dirty="0"/>
              <a:t> </a:t>
            </a:r>
            <a:r>
              <a:rPr lang="ru-RU" sz="1800" dirty="0" err="1"/>
              <a:t>мумкин</a:t>
            </a:r>
            <a:r>
              <a:rPr lang="ru-RU" sz="1800" dirty="0"/>
              <a:t>.</a:t>
            </a:r>
            <a:br>
              <a:rPr lang="ru-RU" sz="1800" dirty="0"/>
            </a:br>
            <a:r>
              <a:rPr lang="ru-RU" sz="1800" dirty="0"/>
              <a:t>2. </a:t>
            </a:r>
            <a:r>
              <a:rPr lang="ru-RU" sz="1800" dirty="0" err="1"/>
              <a:t>Меъёрда</a:t>
            </a:r>
            <a:r>
              <a:rPr lang="ru-RU" sz="1800" dirty="0"/>
              <a:t> </a:t>
            </a:r>
            <a:r>
              <a:rPr lang="ru-RU" sz="1800" dirty="0" err="1"/>
              <a:t>овқатланиш</a:t>
            </a:r>
            <a:br>
              <a:rPr lang="ru-RU" sz="1800" dirty="0"/>
            </a:br>
            <a:r>
              <a:rPr lang="ru-RU" sz="1800" dirty="0"/>
              <a:t>У </a:t>
            </a:r>
            <a:r>
              <a:rPr lang="ru-RU" sz="1800" dirty="0" err="1"/>
              <a:t>ортиқча</a:t>
            </a:r>
            <a:r>
              <a:rPr lang="ru-RU" sz="1800" dirty="0"/>
              <a:t> </a:t>
            </a:r>
            <a:r>
              <a:rPr lang="ru-RU" sz="1800" dirty="0" err="1"/>
              <a:t>овқатланишни</a:t>
            </a:r>
            <a:r>
              <a:rPr lang="ru-RU" sz="1800" dirty="0"/>
              <a:t> </a:t>
            </a:r>
            <a:r>
              <a:rPr lang="ru-RU" sz="1800" dirty="0" err="1"/>
              <a:t>ҳам</a:t>
            </a:r>
            <a:r>
              <a:rPr lang="ru-RU" sz="1800" dirty="0"/>
              <a:t>, жуда </a:t>
            </a:r>
            <a:r>
              <a:rPr lang="ru-RU" sz="1800" dirty="0" err="1"/>
              <a:t>кам</a:t>
            </a:r>
            <a:r>
              <a:rPr lang="ru-RU" sz="1800" dirty="0"/>
              <a:t> </a:t>
            </a:r>
            <a:r>
              <a:rPr lang="ru-RU" sz="1800" dirty="0" err="1"/>
              <a:t>овқатланишни</a:t>
            </a:r>
            <a:r>
              <a:rPr lang="ru-RU" sz="1800" dirty="0"/>
              <a:t> </a:t>
            </a:r>
            <a:r>
              <a:rPr lang="ru-RU" sz="1800" dirty="0" err="1"/>
              <a:t>ҳам</a:t>
            </a:r>
            <a:r>
              <a:rPr lang="ru-RU" sz="1800" dirty="0"/>
              <a:t> </a:t>
            </a:r>
            <a:r>
              <a:rPr lang="ru-RU" sz="1800" dirty="0" err="1"/>
              <a:t>зарарли</a:t>
            </a:r>
            <a:r>
              <a:rPr lang="ru-RU" sz="1800" dirty="0"/>
              <a:t> </a:t>
            </a:r>
            <a:r>
              <a:rPr lang="ru-RU" sz="1800" dirty="0" err="1"/>
              <a:t>деб</a:t>
            </a:r>
            <a:r>
              <a:rPr lang="ru-RU" sz="1800" dirty="0"/>
              <a:t> </a:t>
            </a:r>
            <a:r>
              <a:rPr lang="ru-RU" sz="1800" dirty="0" err="1"/>
              <a:t>ҳисоблаган</a:t>
            </a:r>
            <a:r>
              <a:rPr lang="ru-RU" sz="1800" dirty="0"/>
              <a:t>.</a:t>
            </a:r>
            <a:br>
              <a:rPr lang="ru-RU" sz="1800" dirty="0"/>
            </a:br>
            <a:r>
              <a:rPr lang="ru-RU" sz="1800" dirty="0" err="1"/>
              <a:t>Асосий</a:t>
            </a:r>
            <a:r>
              <a:rPr lang="ru-RU" sz="1800" dirty="0"/>
              <a:t> </a:t>
            </a:r>
            <a:r>
              <a:rPr lang="ru-RU" sz="1800" dirty="0" err="1"/>
              <a:t>тамойиллар</a:t>
            </a:r>
            <a:r>
              <a:rPr lang="ru-RU" sz="1800" dirty="0"/>
              <a:t>:</a:t>
            </a:r>
            <a:br>
              <a:rPr lang="ru-RU" sz="1800" dirty="0"/>
            </a:br>
            <a:r>
              <a:rPr lang="ru-RU" sz="1800" dirty="0" err="1"/>
              <a:t>овқатни</a:t>
            </a:r>
            <a:r>
              <a:rPr lang="ru-RU" sz="1800" dirty="0"/>
              <a:t> </a:t>
            </a:r>
            <a:r>
              <a:rPr lang="ru-RU" sz="1800" dirty="0" err="1"/>
              <a:t>меъёрда</a:t>
            </a:r>
            <a:r>
              <a:rPr lang="ru-RU" sz="1800" dirty="0"/>
              <a:t> </a:t>
            </a:r>
            <a:r>
              <a:rPr lang="ru-RU" sz="1800" dirty="0" err="1"/>
              <a:t>истеъмол</a:t>
            </a:r>
            <a:r>
              <a:rPr lang="ru-RU" sz="1800" dirty="0"/>
              <a:t> </a:t>
            </a:r>
            <a:r>
              <a:rPr lang="ru-RU" sz="1800" dirty="0" err="1"/>
              <a:t>қилиш</a:t>
            </a:r>
            <a:r>
              <a:rPr lang="ru-RU" sz="1800" dirty="0"/>
              <a:t>;</a:t>
            </a:r>
            <a:br>
              <a:rPr lang="ru-RU" sz="1800" dirty="0"/>
            </a:br>
            <a:r>
              <a:rPr lang="ru-RU" sz="1800" dirty="0" err="1"/>
              <a:t>очиқиш</a:t>
            </a:r>
            <a:r>
              <a:rPr lang="ru-RU" sz="1800" dirty="0"/>
              <a:t> </a:t>
            </a:r>
            <a:r>
              <a:rPr lang="ru-RU" sz="1800" dirty="0" err="1"/>
              <a:t>ва</a:t>
            </a:r>
            <a:r>
              <a:rPr lang="ru-RU" sz="1800" dirty="0"/>
              <a:t> </a:t>
            </a:r>
            <a:r>
              <a:rPr lang="ru-RU" sz="1800" dirty="0" err="1"/>
              <a:t>тўйишни</a:t>
            </a:r>
            <a:r>
              <a:rPr lang="ru-RU" sz="1800" dirty="0"/>
              <a:t> </a:t>
            </a:r>
            <a:r>
              <a:rPr lang="ru-RU" sz="1800" dirty="0" err="1"/>
              <a:t>назорат</a:t>
            </a:r>
            <a:r>
              <a:rPr lang="ru-RU" sz="1800" dirty="0"/>
              <a:t> </a:t>
            </a:r>
            <a:r>
              <a:rPr lang="ru-RU" sz="1800" dirty="0" err="1"/>
              <a:t>қилиш</a:t>
            </a:r>
            <a:r>
              <a:rPr lang="ru-RU" sz="1800" dirty="0"/>
              <a:t>;</a:t>
            </a:r>
            <a:br>
              <a:rPr lang="ru-RU" sz="1800" dirty="0"/>
            </a:br>
            <a:r>
              <a:rPr lang="ru-RU" sz="1800" dirty="0" err="1"/>
              <a:t>организмга</a:t>
            </a:r>
            <a:r>
              <a:rPr lang="ru-RU" sz="1800" dirty="0"/>
              <a:t> </a:t>
            </a:r>
            <a:r>
              <a:rPr lang="ru-RU" sz="1800" dirty="0" err="1"/>
              <a:t>оғирлик</a:t>
            </a:r>
            <a:r>
              <a:rPr lang="ru-RU" sz="1800" dirty="0"/>
              <a:t> </a:t>
            </a:r>
            <a:r>
              <a:rPr lang="ru-RU" sz="1800" dirty="0" err="1"/>
              <a:t>бермаслик</a:t>
            </a:r>
            <a:r>
              <a:rPr lang="ru-RU" sz="1800" dirty="0"/>
              <a:t>.</a:t>
            </a:r>
            <a:br>
              <a:rPr lang="ru-RU" sz="1800" dirty="0">
                <a:latin typeface="Times New Roman" pitchFamily="18" charset="0"/>
                <a:cs typeface="Times New Roman" pitchFamily="18" charset="0"/>
              </a:rPr>
            </a:br>
            <a:endParaRPr lang="ru-RU" sz="1800" dirty="0">
              <a:latin typeface="Times New Roman" pitchFamily="18" charset="0"/>
              <a:cs typeface="Times New Roman" pitchFamily="18" charset="0"/>
            </a:endParaRPr>
          </a:p>
        </p:txBody>
      </p:sp>
      <p:sp>
        <p:nvSpPr>
          <p:cNvPr id="7171" name="Rectangle 3"/>
          <p:cNvSpPr>
            <a:spLocks noGrp="1" noChangeArrowheads="1"/>
          </p:cNvSpPr>
          <p:nvPr>
            <p:ph type="body" idx="1"/>
          </p:nvPr>
        </p:nvSpPr>
        <p:spPr>
          <a:xfrm>
            <a:off x="311700" y="1005840"/>
            <a:ext cx="8520600" cy="3990703"/>
          </a:xfrm>
        </p:spPr>
        <p:txBody>
          <a:bodyPr/>
          <a:lstStyle/>
          <a:p>
            <a:pPr eaLnBrk="1" hangingPunct="1">
              <a:lnSpc>
                <a:spcPct val="90000"/>
              </a:lnSpc>
              <a:buFont typeface="Wingdings" pitchFamily="2" charset="2"/>
              <a:buNone/>
            </a:pPr>
            <a:endParaRPr lang="ru-RU" b="1" dirty="0"/>
          </a:p>
          <a:p>
            <a:pPr>
              <a:buFont typeface="Arial" charset="0"/>
              <a:buNone/>
            </a:pPr>
            <a:r>
              <a:rPr lang="ru-RU" dirty="0">
                <a:latin typeface="Arial" charset="0"/>
              </a:rPr>
              <a:t>                                           </a:t>
            </a:r>
            <a:endParaRPr lang="ru-RU" b="1" dirty="0"/>
          </a:p>
        </p:txBody>
      </p:sp>
    </p:spTree>
    <p:extLst>
      <p:ext uri="{BB962C8B-B14F-4D97-AF65-F5344CB8AC3E}">
        <p14:creationId xmlns:p14="http://schemas.microsoft.com/office/powerpoint/2010/main" val="41748403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2"/>
          <p:cNvSpPr>
            <a:spLocks noGrp="1" noChangeArrowheads="1"/>
          </p:cNvSpPr>
          <p:nvPr>
            <p:ph type="title"/>
          </p:nvPr>
        </p:nvSpPr>
        <p:spPr>
          <a:xfrm flipV="1">
            <a:off x="457200" y="-236935"/>
            <a:ext cx="8229600" cy="54769"/>
          </a:xfrm>
        </p:spPr>
        <p:txBody>
          <a:bodyPr rtlCol="0">
            <a:normAutofit fontScale="90000"/>
          </a:bodyPr>
          <a:lstStyle/>
          <a:p>
            <a:pPr eaLnBrk="1" fontAlgn="auto" hangingPunct="1">
              <a:spcAft>
                <a:spcPts val="0"/>
              </a:spcAft>
              <a:defRPr/>
            </a:pPr>
            <a:endParaRPr lang="en-US" altLang="en-US" sz="4000">
              <a:latin typeface="Times New Roman" panose="02020603050405020304" pitchFamily="18" charset="0"/>
            </a:endParaRPr>
          </a:p>
        </p:txBody>
      </p:sp>
      <p:sp>
        <p:nvSpPr>
          <p:cNvPr id="37891" name="Rectangle 3"/>
          <p:cNvSpPr>
            <a:spLocks noGrp="1" noChangeArrowheads="1"/>
          </p:cNvSpPr>
          <p:nvPr>
            <p:ph idx="1"/>
          </p:nvPr>
        </p:nvSpPr>
        <p:spPr>
          <a:xfrm>
            <a:off x="457200" y="411956"/>
            <a:ext cx="8229600" cy="4182666"/>
          </a:xfrm>
        </p:spPr>
        <p:txBody>
          <a:bodyPr/>
          <a:lstStyle/>
          <a:p>
            <a:pPr marL="114300" indent="0" algn="ctr" eaLnBrk="1" hangingPunct="1">
              <a:lnSpc>
                <a:spcPct val="90000"/>
              </a:lnSpc>
              <a:buNone/>
            </a:pPr>
            <a:r>
              <a:rPr lang="uz-Cyrl-UZ" altLang="en-US" sz="2400" b="1" dirty="0">
                <a:latin typeface="Times New Roman" pitchFamily="18" charset="0"/>
                <a:cs typeface="Times New Roman" pitchFamily="18" charset="0"/>
              </a:rPr>
              <a:t>Овқатланишда бош омил назарияси</a:t>
            </a:r>
            <a:endParaRPr lang="uz-Cyrl-UZ" altLang="en-US" sz="2400" dirty="0"/>
          </a:p>
          <a:p>
            <a:pPr marL="114300" indent="0" eaLnBrk="1" hangingPunct="1">
              <a:lnSpc>
                <a:spcPct val="90000"/>
              </a:lnSpc>
              <a:buNone/>
            </a:pPr>
            <a:endParaRPr lang="uz-Cyrl-UZ" altLang="en-US" dirty="0"/>
          </a:p>
          <a:p>
            <a:pPr marL="114300" indent="0" eaLnBrk="1" hangingPunct="1">
              <a:lnSpc>
                <a:spcPct val="90000"/>
              </a:lnSpc>
              <a:buNone/>
            </a:pPr>
            <a:r>
              <a:rPr lang="uz-Cyrl-UZ" altLang="en-US" dirty="0"/>
              <a:t>Овқатланишда бош омил назарияларига яна америкалик химик олим, Нобел мукофоти совриндори </a:t>
            </a:r>
            <a:r>
              <a:rPr lang="uz-Cyrl-UZ" altLang="en-US" b="1" dirty="0"/>
              <a:t>Лайнус Полинг</a:t>
            </a:r>
            <a:r>
              <a:rPr lang="uz-Cyrl-UZ" altLang="en-US" dirty="0"/>
              <a:t>нинг кенг тарқалган тавсияларинн киритиш мумкин. Овқатланишда бош омил – витамин С бўлиши керак. Мегадозада (2,0 г) кунига бир маротаба аскорбин кислотасини қабул қилиш саратон (рак) ва шамоллаш касалликларининг олдини олади.</a:t>
            </a:r>
          </a:p>
          <a:p>
            <a:pPr eaLnBrk="1" hangingPunct="1">
              <a:lnSpc>
                <a:spcPct val="90000"/>
              </a:lnSpc>
            </a:pPr>
            <a:endParaRPr lang="uz-Cyrl-UZ" altLang="en-US" dirty="0"/>
          </a:p>
          <a:p>
            <a:pPr marL="114300" indent="0" eaLnBrk="1" hangingPunct="1">
              <a:lnSpc>
                <a:spcPct val="90000"/>
              </a:lnSpc>
              <a:buNone/>
            </a:pPr>
            <a:r>
              <a:rPr lang="uz-Cyrl-UZ" altLang="en-US" dirty="0"/>
              <a:t>Бироқ, бу тавсияларнинг одам организми учун хавфли оқибатларини кўрсатган илмий тадқиқотлар бор. Бу капиллярлар мўртлигининг ошиши ва шу билан боғлик бўлган маҳаллий ўзгаришлар, ацидоз ривожланиши, буйракда тош пайдо бўлиши, ошқозон-ичак бузилишларининг келиб чиқиши, кўнгил айниши, қон зардобида холестерин  миқдорининг ошиши ва бошқалар.</a:t>
            </a:r>
            <a:endParaRPr lang="ru-RU" altLang="en-US" dirty="0"/>
          </a:p>
        </p:txBody>
      </p:sp>
    </p:spTree>
    <p:extLst>
      <p:ext uri="{BB962C8B-B14F-4D97-AF65-F5344CB8AC3E}">
        <p14:creationId xmlns:p14="http://schemas.microsoft.com/office/powerpoint/2010/main" val="20629325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ChangeArrowheads="1"/>
          </p:cNvSpPr>
          <p:nvPr>
            <p:ph type="title"/>
          </p:nvPr>
        </p:nvSpPr>
        <p:spPr>
          <a:xfrm flipV="1">
            <a:off x="457200" y="-344091"/>
            <a:ext cx="8229600" cy="161925"/>
          </a:xfrm>
        </p:spPr>
        <p:txBody>
          <a:bodyPr rtlCol="0">
            <a:normAutofit fontScale="90000"/>
          </a:bodyPr>
          <a:lstStyle/>
          <a:p>
            <a:pPr eaLnBrk="1" fontAlgn="auto" hangingPunct="1">
              <a:spcAft>
                <a:spcPts val="0"/>
              </a:spcAft>
              <a:defRPr/>
            </a:pPr>
            <a:endParaRPr lang="en-US" altLang="en-US" sz="4000">
              <a:latin typeface="Times New Roman" panose="02020603050405020304" pitchFamily="18" charset="0"/>
            </a:endParaRPr>
          </a:p>
        </p:txBody>
      </p:sp>
      <p:sp>
        <p:nvSpPr>
          <p:cNvPr id="39939" name="Rectangle 3"/>
          <p:cNvSpPr>
            <a:spLocks noGrp="1" noChangeArrowheads="1"/>
          </p:cNvSpPr>
          <p:nvPr>
            <p:ph idx="1"/>
          </p:nvPr>
        </p:nvSpPr>
        <p:spPr>
          <a:xfrm>
            <a:off x="476794" y="286498"/>
            <a:ext cx="8229600" cy="4683919"/>
          </a:xfrm>
        </p:spPr>
        <p:txBody>
          <a:bodyPr/>
          <a:lstStyle/>
          <a:p>
            <a:pPr marL="114300" indent="0" algn="ctr" eaLnBrk="1" hangingPunct="1">
              <a:lnSpc>
                <a:spcPct val="80000"/>
              </a:lnSpc>
              <a:buNone/>
            </a:pPr>
            <a:r>
              <a:rPr lang="uz-Cyrl-UZ" altLang="en-US" sz="2000" b="1" dirty="0">
                <a:latin typeface="Times New Roman" pitchFamily="18" charset="0"/>
                <a:cs typeface="Times New Roman" pitchFamily="18" charset="0"/>
              </a:rPr>
              <a:t>Мўъжизали овқат маҳсулотлари ҳақида назария</a:t>
            </a:r>
          </a:p>
          <a:p>
            <a:pPr marL="114300" indent="0" algn="ctr" eaLnBrk="1" hangingPunct="1">
              <a:lnSpc>
                <a:spcPct val="80000"/>
              </a:lnSpc>
              <a:buNone/>
            </a:pPr>
            <a:endParaRPr lang="uz-Cyrl-UZ" altLang="en-US" sz="1600" b="1" dirty="0">
              <a:latin typeface="Times New Roman" pitchFamily="18" charset="0"/>
              <a:cs typeface="Times New Roman" pitchFamily="18" charset="0"/>
            </a:endParaRPr>
          </a:p>
          <a:p>
            <a:pPr eaLnBrk="1" hangingPunct="1">
              <a:lnSpc>
                <a:spcPct val="80000"/>
              </a:lnSpc>
            </a:pPr>
            <a:r>
              <a:rPr lang="uz-Cyrl-UZ" altLang="en-US" sz="1500" dirty="0">
                <a:latin typeface="Times New Roman" pitchFamily="18" charset="0"/>
                <a:cs typeface="Times New Roman" pitchFamily="18" charset="0"/>
              </a:rPr>
              <a:t>Овқат рационига киритилган у ёки бу янги (ёки унутилган) маҳсулотларнинг мўъжизали кучи ҳақидаги на­зария вақти-вақти билан пайдо бўлиб туради ва кенг тарқалади, кейин эса аста-секин йўқолиб боради. Ниш урган буғдой донининг фавқулотда катта фойдаси ҳақидаги хабарлар ҳам шундай пайдо бўлган.</a:t>
            </a:r>
          </a:p>
          <a:p>
            <a:pPr eaLnBrk="1" hangingPunct="1">
              <a:lnSpc>
                <a:spcPct val="80000"/>
              </a:lnSpc>
            </a:pPr>
            <a:r>
              <a:rPr lang="uz-Cyrl-UZ" altLang="en-US" sz="1500" dirty="0">
                <a:latin typeface="Times New Roman" pitchFamily="18" charset="0"/>
                <a:cs typeface="Times New Roman" pitchFamily="18" charset="0"/>
              </a:rPr>
              <a:t>Бошоқли ўсимликларнинг ниш урган донларида ауксинлар — ўсимликлардаги ўсиш гормонлари кўп бўлиши аниқ. Бироқ, бу гормонлар ўз таъсирини фақат ўсимликларга кўрсатиб, ҳайвон организмига таъсир этмаслиги илмий асосланган.</a:t>
            </a:r>
            <a:r>
              <a:rPr lang="ru-RU" altLang="en-US" sz="1500" dirty="0">
                <a:latin typeface="Times New Roman" pitchFamily="18" charset="0"/>
                <a:cs typeface="Times New Roman" pitchFamily="18" charset="0"/>
              </a:rPr>
              <a:t> </a:t>
            </a:r>
          </a:p>
          <a:p>
            <a:r>
              <a:rPr lang="ru-RU" sz="1500" dirty="0" err="1">
                <a:latin typeface="Times New Roman" pitchFamily="18" charset="0"/>
                <a:cs typeface="Times New Roman" pitchFamily="18" charset="0"/>
              </a:rPr>
              <a:t>Бир</a:t>
            </a:r>
            <a:r>
              <a:rPr lang="ru-RU" sz="1500" dirty="0">
                <a:latin typeface="Times New Roman" pitchFamily="18" charset="0"/>
                <a:cs typeface="Times New Roman" pitchFamily="18" charset="0"/>
              </a:rPr>
              <a:t> </a:t>
            </a:r>
            <a:r>
              <a:rPr lang="ru-RU" sz="1500" dirty="0" err="1">
                <a:latin typeface="Times New Roman" pitchFamily="18" charset="0"/>
                <a:cs typeface="Times New Roman" pitchFamily="18" charset="0"/>
              </a:rPr>
              <a:t>мунча</a:t>
            </a:r>
            <a:r>
              <a:rPr lang="ru-RU" sz="1500" dirty="0">
                <a:latin typeface="Times New Roman" pitchFamily="18" charset="0"/>
                <a:cs typeface="Times New Roman" pitchFamily="18" charset="0"/>
              </a:rPr>
              <a:t> </a:t>
            </a:r>
            <a:r>
              <a:rPr lang="ru-RU" sz="1500" dirty="0" err="1">
                <a:latin typeface="Times New Roman" pitchFamily="18" charset="0"/>
                <a:cs typeface="Times New Roman" pitchFamily="18" charset="0"/>
              </a:rPr>
              <a:t>вақт</a:t>
            </a:r>
            <a:r>
              <a:rPr lang="ru-RU" sz="1500" dirty="0">
                <a:latin typeface="Times New Roman" pitchFamily="18" charset="0"/>
                <a:cs typeface="Times New Roman" pitchFamily="18" charset="0"/>
              </a:rPr>
              <a:t> </a:t>
            </a:r>
            <a:r>
              <a:rPr lang="ru-RU" sz="1500" dirty="0" err="1">
                <a:latin typeface="Times New Roman" pitchFamily="18" charset="0"/>
                <a:cs typeface="Times New Roman" pitchFamily="18" charset="0"/>
              </a:rPr>
              <a:t>бедана</a:t>
            </a:r>
            <a:r>
              <a:rPr lang="ru-RU" sz="1500" dirty="0">
                <a:latin typeface="Times New Roman" pitchFamily="18" charset="0"/>
                <a:cs typeface="Times New Roman" pitchFamily="18" charset="0"/>
              </a:rPr>
              <a:t> </a:t>
            </a:r>
            <a:r>
              <a:rPr lang="ru-RU" sz="1500" dirty="0" err="1">
                <a:latin typeface="Times New Roman" pitchFamily="18" charset="0"/>
                <a:cs typeface="Times New Roman" pitchFamily="18" charset="0"/>
              </a:rPr>
              <a:t>тухумлари</a:t>
            </a:r>
            <a:r>
              <a:rPr lang="ru-RU" sz="1500" dirty="0">
                <a:latin typeface="Times New Roman" pitchFamily="18" charset="0"/>
                <a:cs typeface="Times New Roman" pitchFamily="18" charset="0"/>
              </a:rPr>
              <a:t>, </a:t>
            </a:r>
            <a:r>
              <a:rPr lang="ru-RU" sz="1500" dirty="0" err="1">
                <a:latin typeface="Times New Roman" pitchFamily="18" charset="0"/>
                <a:cs typeface="Times New Roman" pitchFamily="18" charset="0"/>
              </a:rPr>
              <a:t>ёнғоқлар</a:t>
            </a:r>
            <a:r>
              <a:rPr lang="ru-RU" sz="1500" dirty="0">
                <a:latin typeface="Times New Roman" pitchFamily="18" charset="0"/>
                <a:cs typeface="Times New Roman" pitchFamily="18" charset="0"/>
              </a:rPr>
              <a:t>, </a:t>
            </a:r>
            <a:r>
              <a:rPr lang="ru-RU" sz="1500" dirty="0" err="1">
                <a:latin typeface="Times New Roman" pitchFamily="18" charset="0"/>
                <a:cs typeface="Times New Roman" pitchFamily="18" charset="0"/>
              </a:rPr>
              <a:t>баргизуб</a:t>
            </a:r>
            <a:r>
              <a:rPr lang="ru-RU" sz="1500" dirty="0">
                <a:latin typeface="Times New Roman" pitchFamily="18" charset="0"/>
                <a:cs typeface="Times New Roman" pitchFamily="18" charset="0"/>
              </a:rPr>
              <a:t> </a:t>
            </a:r>
            <a:r>
              <a:rPr lang="ru-RU" sz="1500" dirty="0" err="1">
                <a:latin typeface="Times New Roman" pitchFamily="18" charset="0"/>
                <a:cs typeface="Times New Roman" pitchFamily="18" charset="0"/>
              </a:rPr>
              <a:t>ва</a:t>
            </a:r>
            <a:r>
              <a:rPr lang="ru-RU" sz="1500" dirty="0">
                <a:latin typeface="Times New Roman" pitchFamily="18" charset="0"/>
                <a:cs typeface="Times New Roman" pitchFamily="18" charset="0"/>
              </a:rPr>
              <a:t> </a:t>
            </a:r>
            <a:r>
              <a:rPr lang="ru-RU" sz="1500" dirty="0" err="1">
                <a:latin typeface="Times New Roman" pitchFamily="18" charset="0"/>
                <a:cs typeface="Times New Roman" pitchFamily="18" charset="0"/>
              </a:rPr>
              <a:t>бошқаларнинг</a:t>
            </a:r>
            <a:r>
              <a:rPr lang="ru-RU" sz="1500" dirty="0">
                <a:latin typeface="Times New Roman" pitchFamily="18" charset="0"/>
                <a:cs typeface="Times New Roman" pitchFamily="18" charset="0"/>
              </a:rPr>
              <a:t> </a:t>
            </a:r>
            <a:r>
              <a:rPr lang="ru-RU" sz="1500" dirty="0" err="1">
                <a:latin typeface="Times New Roman" pitchFamily="18" charset="0"/>
                <a:cs typeface="Times New Roman" pitchFamily="18" charset="0"/>
              </a:rPr>
              <a:t>ғайриоддий</a:t>
            </a:r>
            <a:r>
              <a:rPr lang="ru-RU" sz="1500" dirty="0">
                <a:latin typeface="Times New Roman" pitchFamily="18" charset="0"/>
                <a:cs typeface="Times New Roman" pitchFamily="18" charset="0"/>
              </a:rPr>
              <a:t> </a:t>
            </a:r>
            <a:r>
              <a:rPr lang="ru-RU" sz="1500" dirty="0" err="1">
                <a:latin typeface="Times New Roman" pitchFamily="18" charset="0"/>
                <a:cs typeface="Times New Roman" pitchFamily="18" charset="0"/>
              </a:rPr>
              <a:t>хусусиятларга</a:t>
            </a:r>
            <a:r>
              <a:rPr lang="ru-RU" sz="1500" dirty="0">
                <a:latin typeface="Times New Roman" pitchFamily="18" charset="0"/>
                <a:cs typeface="Times New Roman" pitchFamily="18" charset="0"/>
              </a:rPr>
              <a:t> </a:t>
            </a:r>
            <a:r>
              <a:rPr lang="ru-RU" sz="1500" dirty="0" err="1">
                <a:latin typeface="Times New Roman" pitchFamily="18" charset="0"/>
                <a:cs typeface="Times New Roman" pitchFamily="18" charset="0"/>
              </a:rPr>
              <a:t>эга</a:t>
            </a:r>
            <a:r>
              <a:rPr lang="ru-RU" sz="1500" dirty="0">
                <a:latin typeface="Times New Roman" pitchFamily="18" charset="0"/>
                <a:cs typeface="Times New Roman" pitchFamily="18" charset="0"/>
              </a:rPr>
              <a:t> </a:t>
            </a:r>
            <a:r>
              <a:rPr lang="ru-RU" sz="1500" dirty="0" err="1">
                <a:latin typeface="Times New Roman" pitchFamily="18" charset="0"/>
                <a:cs typeface="Times New Roman" pitchFamily="18" charset="0"/>
              </a:rPr>
              <a:t>эканлиги</a:t>
            </a:r>
            <a:r>
              <a:rPr lang="ru-RU" sz="1500" dirty="0">
                <a:latin typeface="Times New Roman" pitchFamily="18" charset="0"/>
                <a:cs typeface="Times New Roman" pitchFamily="18" charset="0"/>
              </a:rPr>
              <a:t> </a:t>
            </a:r>
            <a:r>
              <a:rPr lang="ru-RU" sz="1500" dirty="0" err="1">
                <a:latin typeface="Times New Roman" pitchFamily="18" charset="0"/>
                <a:cs typeface="Times New Roman" pitchFamily="18" charset="0"/>
              </a:rPr>
              <a:t>таъкидланган</a:t>
            </a:r>
            <a:r>
              <a:rPr lang="ru-RU" sz="1500" dirty="0">
                <a:latin typeface="Times New Roman" pitchFamily="18" charset="0"/>
                <a:cs typeface="Times New Roman" pitchFamily="18" charset="0"/>
              </a:rPr>
              <a:t>, </a:t>
            </a:r>
            <a:r>
              <a:rPr lang="ru-RU" sz="1500" dirty="0" err="1">
                <a:latin typeface="Times New Roman" pitchFamily="18" charset="0"/>
                <a:cs typeface="Times New Roman" pitchFamily="18" charset="0"/>
              </a:rPr>
              <a:t>аммо</a:t>
            </a:r>
            <a:r>
              <a:rPr lang="ru-RU" sz="1500" dirty="0">
                <a:latin typeface="Times New Roman" pitchFamily="18" charset="0"/>
                <a:cs typeface="Times New Roman" pitchFamily="18" charset="0"/>
              </a:rPr>
              <a:t> объектив </a:t>
            </a:r>
            <a:r>
              <a:rPr lang="ru-RU" sz="1500" dirty="0" err="1">
                <a:latin typeface="Times New Roman" pitchFamily="18" charset="0"/>
                <a:cs typeface="Times New Roman" pitchFamily="18" charset="0"/>
              </a:rPr>
              <a:t>илмий</a:t>
            </a:r>
            <a:r>
              <a:rPr lang="ru-RU" sz="1500" dirty="0">
                <a:latin typeface="Times New Roman" pitchFamily="18" charset="0"/>
                <a:cs typeface="Times New Roman" pitchFamily="18" charset="0"/>
              </a:rPr>
              <a:t> </a:t>
            </a:r>
            <a:r>
              <a:rPr lang="ru-RU" sz="1500" dirty="0" err="1">
                <a:latin typeface="Times New Roman" pitchFamily="18" charset="0"/>
                <a:cs typeface="Times New Roman" pitchFamily="18" charset="0"/>
              </a:rPr>
              <a:t>тадқиқотлар</a:t>
            </a:r>
            <a:r>
              <a:rPr lang="ru-RU" sz="1500" dirty="0">
                <a:latin typeface="Times New Roman" pitchFamily="18" charset="0"/>
                <a:cs typeface="Times New Roman" pitchFamily="18" charset="0"/>
              </a:rPr>
              <a:t> </a:t>
            </a:r>
            <a:r>
              <a:rPr lang="ru-RU" sz="1500" dirty="0" err="1">
                <a:latin typeface="Times New Roman" pitchFamily="18" charset="0"/>
                <a:cs typeface="Times New Roman" pitchFamily="18" charset="0"/>
              </a:rPr>
              <a:t>бу</a:t>
            </a:r>
            <a:r>
              <a:rPr lang="ru-RU" sz="1500" dirty="0">
                <a:latin typeface="Times New Roman" pitchFamily="18" charset="0"/>
                <a:cs typeface="Times New Roman" pitchFamily="18" charset="0"/>
              </a:rPr>
              <a:t> </a:t>
            </a:r>
            <a:r>
              <a:rPr lang="ru-RU" sz="1500" dirty="0" err="1">
                <a:latin typeface="Times New Roman" pitchFamily="18" charset="0"/>
                <a:cs typeface="Times New Roman" pitchFamily="18" charset="0"/>
              </a:rPr>
              <a:t>ғояларни</a:t>
            </a:r>
            <a:r>
              <a:rPr lang="ru-RU" sz="1500" dirty="0">
                <a:latin typeface="Times New Roman" pitchFamily="18" charset="0"/>
                <a:cs typeface="Times New Roman" pitchFamily="18" charset="0"/>
              </a:rPr>
              <a:t> </a:t>
            </a:r>
            <a:r>
              <a:rPr lang="ru-RU" sz="1500" dirty="0" err="1">
                <a:latin typeface="Times New Roman" pitchFamily="18" charset="0"/>
                <a:cs typeface="Times New Roman" pitchFamily="18" charset="0"/>
              </a:rPr>
              <a:t>нафақат</a:t>
            </a:r>
            <a:r>
              <a:rPr lang="ru-RU" sz="1500" dirty="0">
                <a:latin typeface="Times New Roman" pitchFamily="18" charset="0"/>
                <a:cs typeface="Times New Roman" pitchFamily="18" charset="0"/>
              </a:rPr>
              <a:t> </a:t>
            </a:r>
            <a:r>
              <a:rPr lang="ru-RU" sz="1500" dirty="0" err="1">
                <a:latin typeface="Times New Roman" pitchFamily="18" charset="0"/>
                <a:cs typeface="Times New Roman" pitchFamily="18" charset="0"/>
              </a:rPr>
              <a:t>тасдиқламади</a:t>
            </a:r>
            <a:r>
              <a:rPr lang="ru-RU" sz="1500" dirty="0">
                <a:latin typeface="Times New Roman" pitchFamily="18" charset="0"/>
                <a:cs typeface="Times New Roman" pitchFamily="18" charset="0"/>
              </a:rPr>
              <a:t>, балки </a:t>
            </a:r>
            <a:r>
              <a:rPr lang="ru-RU" sz="1500" dirty="0" err="1">
                <a:latin typeface="Times New Roman" pitchFamily="18" charset="0"/>
                <a:cs typeface="Times New Roman" pitchFamily="18" charset="0"/>
              </a:rPr>
              <a:t>уларни</a:t>
            </a:r>
            <a:r>
              <a:rPr lang="ru-RU" sz="1500" dirty="0">
                <a:latin typeface="Times New Roman" pitchFamily="18" charset="0"/>
                <a:cs typeface="Times New Roman" pitchFamily="18" charset="0"/>
              </a:rPr>
              <a:t> рад </a:t>
            </a:r>
            <a:r>
              <a:rPr lang="ru-RU" sz="1500" dirty="0" err="1">
                <a:latin typeface="Times New Roman" pitchFamily="18" charset="0"/>
                <a:cs typeface="Times New Roman" pitchFamily="18" charset="0"/>
              </a:rPr>
              <a:t>этди</a:t>
            </a:r>
            <a:r>
              <a:rPr lang="ru-RU" sz="1500" dirty="0">
                <a:latin typeface="Times New Roman" pitchFamily="18" charset="0"/>
                <a:cs typeface="Times New Roman" pitchFamily="18" charset="0"/>
              </a:rPr>
              <a:t>.</a:t>
            </a:r>
          </a:p>
          <a:p>
            <a:r>
              <a:rPr lang="uz-Cyrl-UZ" sz="1500" dirty="0">
                <a:latin typeface="Times New Roman" pitchFamily="18" charset="0"/>
                <a:cs typeface="Times New Roman" pitchFamily="18" charset="0"/>
              </a:rPr>
              <a:t>Турли манбалардан ўсимлик ёғларининг фойдали хусусиятларини ўқиб олиб, улардан ортиқча даражада фойдаланаётган инсонлар ҳам бор. Ўсимлик мойларининг атеросклероз профилактикасидаги аҳамияти ҳақида ўқиб олиб, уни барча таомлар, хаттоки 3-таомларга ҳам ишлатаётган, аксинча унинг таркибидаги ўта тўйинмаган ёғ кислоталари канцероген хусусиятларга эга эканлигини ўқиган “ўқимишли инсонлар” борлигини тан олиш керак.</a:t>
            </a:r>
            <a:endParaRPr lang="ru-RU" sz="1500" dirty="0">
              <a:latin typeface="Times New Roman" pitchFamily="18" charset="0"/>
              <a:cs typeface="Times New Roman" pitchFamily="18" charset="0"/>
            </a:endParaRPr>
          </a:p>
          <a:p>
            <a:r>
              <a:rPr lang="uz-Cyrl-UZ" sz="1500" dirty="0">
                <a:latin typeface="Times New Roman" pitchFamily="18" charset="0"/>
                <a:cs typeface="Times New Roman" pitchFamily="18" charset="0"/>
              </a:rPr>
              <a:t>Табиатда мўъжизали маҳсулотлар ёки озиқ моддалар йўқ. Ҳар бир маҳсулот истеъмолида меъёр бўлиши зарур</a:t>
            </a:r>
            <a:r>
              <a:rPr lang="ru-RU" sz="1500" dirty="0">
                <a:latin typeface="Times New Roman" pitchFamily="18" charset="0"/>
                <a:cs typeface="Times New Roman" pitchFamily="18" charset="0"/>
              </a:rPr>
              <a:t>.</a:t>
            </a:r>
          </a:p>
          <a:p>
            <a:pPr eaLnBrk="1" hangingPunct="1">
              <a:lnSpc>
                <a:spcPct val="80000"/>
              </a:lnSpc>
            </a:pPr>
            <a:endParaRPr lang="ru-RU" altLang="en-US" sz="1600" dirty="0">
              <a:latin typeface="Times New Roman" pitchFamily="18" charset="0"/>
              <a:cs typeface="Times New Roman" pitchFamily="18" charset="0"/>
            </a:endParaRPr>
          </a:p>
        </p:txBody>
      </p:sp>
    </p:spTree>
    <p:extLst>
      <p:ext uri="{BB962C8B-B14F-4D97-AF65-F5344CB8AC3E}">
        <p14:creationId xmlns:p14="http://schemas.microsoft.com/office/powerpoint/2010/main" val="22031306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91679"/>
            <a:ext cx="7543800" cy="458390"/>
          </a:xfrm>
        </p:spPr>
        <p:txBody>
          <a:bodyPr/>
          <a:lstStyle/>
          <a:p>
            <a:pPr eaLnBrk="1" hangingPunct="1"/>
            <a:r>
              <a:rPr lang="ru-RU" sz="2800" b="1" dirty="0" err="1">
                <a:solidFill>
                  <a:schemeClr val="bg2"/>
                </a:solidFill>
                <a:latin typeface="Times New Roman" pitchFamily="18" charset="0"/>
                <a:cs typeface="Times New Roman" pitchFamily="18" charset="0"/>
              </a:rPr>
              <a:t>Овқат</a:t>
            </a:r>
            <a:r>
              <a:rPr lang="ru-RU" sz="2800" b="1" dirty="0">
                <a:solidFill>
                  <a:schemeClr val="bg2"/>
                </a:solidFill>
                <a:latin typeface="Times New Roman" pitchFamily="18" charset="0"/>
                <a:cs typeface="Times New Roman" pitchFamily="18" charset="0"/>
              </a:rPr>
              <a:t> </a:t>
            </a:r>
            <a:r>
              <a:rPr lang="ru-RU" sz="2800" b="1" dirty="0" err="1">
                <a:solidFill>
                  <a:schemeClr val="bg2"/>
                </a:solidFill>
                <a:latin typeface="Times New Roman" pitchFamily="18" charset="0"/>
                <a:cs typeface="Times New Roman" pitchFamily="18" charset="0"/>
              </a:rPr>
              <a:t>зиддиёти</a:t>
            </a:r>
            <a:r>
              <a:rPr lang="ru-RU" sz="2800" b="1" dirty="0">
                <a:solidFill>
                  <a:schemeClr val="bg2"/>
                </a:solidFill>
                <a:latin typeface="Times New Roman" pitchFamily="18" charset="0"/>
                <a:cs typeface="Times New Roman" pitchFamily="18" charset="0"/>
              </a:rPr>
              <a:t> </a:t>
            </a:r>
            <a:r>
              <a:rPr lang="ru-RU" sz="2800" b="1" dirty="0" err="1">
                <a:solidFill>
                  <a:schemeClr val="bg2"/>
                </a:solidFill>
                <a:latin typeface="Times New Roman" pitchFamily="18" charset="0"/>
                <a:cs typeface="Times New Roman" pitchFamily="18" charset="0"/>
              </a:rPr>
              <a:t>назарияси</a:t>
            </a:r>
            <a:endParaRPr lang="ru-RU" sz="2800" b="1" dirty="0">
              <a:solidFill>
                <a:schemeClr val="bg2"/>
              </a:solidFill>
              <a:latin typeface="Times New Roman" pitchFamily="18" charset="0"/>
              <a:cs typeface="Times New Roman" pitchFamily="18" charset="0"/>
            </a:endParaRPr>
          </a:p>
        </p:txBody>
      </p:sp>
      <p:sp>
        <p:nvSpPr>
          <p:cNvPr id="18435" name="Rectangle 3"/>
          <p:cNvSpPr>
            <a:spLocks noGrp="1" noChangeArrowheads="1"/>
          </p:cNvSpPr>
          <p:nvPr>
            <p:ph type="body" idx="1"/>
          </p:nvPr>
        </p:nvSpPr>
        <p:spPr>
          <a:xfrm>
            <a:off x="755650" y="735806"/>
            <a:ext cx="8134350" cy="4157663"/>
          </a:xfrm>
        </p:spPr>
        <p:txBody>
          <a:bodyPr/>
          <a:lstStyle/>
          <a:p>
            <a:pPr marL="114300" indent="0" eaLnBrk="1" hangingPunct="1">
              <a:buNone/>
            </a:pPr>
            <a:r>
              <a:rPr lang="ru-RU" sz="2000" b="1" dirty="0" err="1">
                <a:solidFill>
                  <a:schemeClr val="bg2"/>
                </a:solidFill>
                <a:latin typeface="Times New Roman" pitchFamily="18" charset="0"/>
                <a:cs typeface="Times New Roman" pitchFamily="18" charset="0"/>
              </a:rPr>
              <a:t>Муаллиф</a:t>
            </a:r>
            <a:r>
              <a:rPr lang="ru-RU" sz="2000" b="1" dirty="0">
                <a:solidFill>
                  <a:schemeClr val="bg2"/>
                </a:solidFill>
                <a:latin typeface="Times New Roman" pitchFamily="18" charset="0"/>
                <a:cs typeface="Times New Roman" pitchFamily="18" charset="0"/>
              </a:rPr>
              <a:t> – </a:t>
            </a:r>
            <a:r>
              <a:rPr lang="ru-RU" sz="2000" b="1" dirty="0" err="1">
                <a:solidFill>
                  <a:schemeClr val="bg2"/>
                </a:solidFill>
                <a:latin typeface="Times New Roman" pitchFamily="18" charset="0"/>
                <a:cs typeface="Times New Roman" pitchFamily="18" charset="0"/>
              </a:rPr>
              <a:t>америкалик</a:t>
            </a:r>
            <a:r>
              <a:rPr lang="ru-RU" sz="2000" b="1" dirty="0">
                <a:solidFill>
                  <a:schemeClr val="bg2"/>
                </a:solidFill>
                <a:latin typeface="Times New Roman" pitchFamily="18" charset="0"/>
                <a:cs typeface="Times New Roman" pitchFamily="18" charset="0"/>
              </a:rPr>
              <a:t> Герберт </a:t>
            </a:r>
            <a:r>
              <a:rPr lang="ru-RU" sz="2000" b="1" dirty="0" err="1">
                <a:solidFill>
                  <a:schemeClr val="bg2"/>
                </a:solidFill>
                <a:latin typeface="Times New Roman" pitchFamily="18" charset="0"/>
                <a:cs typeface="Times New Roman" pitchFamily="18" charset="0"/>
              </a:rPr>
              <a:t>Шелтон</a:t>
            </a:r>
            <a:r>
              <a:rPr lang="ru-RU" sz="2000" b="1" dirty="0">
                <a:solidFill>
                  <a:schemeClr val="bg2"/>
                </a:solidFill>
                <a:latin typeface="Times New Roman" pitchFamily="18" charset="0"/>
                <a:cs typeface="Times New Roman" pitchFamily="18" charset="0"/>
              </a:rPr>
              <a:t> (ХХ </a:t>
            </a:r>
            <a:r>
              <a:rPr lang="ru-RU" sz="2000" b="1" dirty="0" err="1">
                <a:solidFill>
                  <a:schemeClr val="bg2"/>
                </a:solidFill>
                <a:latin typeface="Times New Roman" pitchFamily="18" charset="0"/>
                <a:cs typeface="Times New Roman" pitchFamily="18" charset="0"/>
              </a:rPr>
              <a:t>асрнинг</a:t>
            </a:r>
            <a:r>
              <a:rPr lang="ru-RU" sz="2000" b="1" dirty="0">
                <a:solidFill>
                  <a:schemeClr val="bg2"/>
                </a:solidFill>
                <a:latin typeface="Times New Roman" pitchFamily="18" charset="0"/>
                <a:cs typeface="Times New Roman" pitchFamily="18" charset="0"/>
              </a:rPr>
              <a:t> 20 </a:t>
            </a:r>
            <a:r>
              <a:rPr lang="ru-RU" sz="2000" b="1" dirty="0" err="1">
                <a:solidFill>
                  <a:schemeClr val="bg2"/>
                </a:solidFill>
                <a:latin typeface="Times New Roman" pitchFamily="18" charset="0"/>
                <a:cs typeface="Times New Roman" pitchFamily="18" charset="0"/>
              </a:rPr>
              <a:t>йй</a:t>
            </a:r>
            <a:r>
              <a:rPr lang="ru-RU" sz="2000" b="1" dirty="0">
                <a:solidFill>
                  <a:schemeClr val="bg2"/>
                </a:solidFill>
                <a:latin typeface="Times New Roman" pitchFamily="18" charset="0"/>
                <a:cs typeface="Times New Roman" pitchFamily="18" charset="0"/>
              </a:rPr>
              <a:t>.) </a:t>
            </a:r>
          </a:p>
          <a:p>
            <a:pPr marL="114300" indent="0" eaLnBrk="1" hangingPunct="1">
              <a:buNone/>
            </a:pPr>
            <a:r>
              <a:rPr lang="ru-RU" sz="2000" b="1" dirty="0" err="1">
                <a:solidFill>
                  <a:schemeClr val="bg2"/>
                </a:solidFill>
                <a:latin typeface="Times New Roman" pitchFamily="18" charset="0"/>
                <a:cs typeface="Times New Roman" pitchFamily="18" charset="0"/>
              </a:rPr>
              <a:t>Асоси</a:t>
            </a:r>
            <a:r>
              <a:rPr lang="ru-RU" sz="2000" b="1" dirty="0">
                <a:solidFill>
                  <a:schemeClr val="bg2"/>
                </a:solidFill>
                <a:latin typeface="Times New Roman" pitchFamily="18" charset="0"/>
                <a:cs typeface="Times New Roman" pitchFamily="18" charset="0"/>
              </a:rPr>
              <a:t> –</a:t>
            </a:r>
            <a:r>
              <a:rPr lang="ru-RU" sz="2000" b="1" dirty="0" err="1">
                <a:solidFill>
                  <a:schemeClr val="bg2"/>
                </a:solidFill>
                <a:latin typeface="Times New Roman" pitchFamily="18" charset="0"/>
                <a:cs typeface="Times New Roman" pitchFamily="18" charset="0"/>
              </a:rPr>
              <a:t>И.П.Павловнинг</a:t>
            </a:r>
            <a:r>
              <a:rPr lang="ru-RU" sz="2000" b="1" dirty="0">
                <a:solidFill>
                  <a:schemeClr val="bg2"/>
                </a:solidFill>
                <a:latin typeface="Times New Roman" pitchFamily="18" charset="0"/>
                <a:cs typeface="Times New Roman" pitchFamily="18" charset="0"/>
              </a:rPr>
              <a:t> </a:t>
            </a:r>
            <a:r>
              <a:rPr lang="ru-RU" sz="2000" b="1" dirty="0" err="1">
                <a:solidFill>
                  <a:schemeClr val="bg2"/>
                </a:solidFill>
                <a:latin typeface="Times New Roman" pitchFamily="18" charset="0"/>
                <a:cs typeface="Times New Roman" pitchFamily="18" charset="0"/>
              </a:rPr>
              <a:t>тажрибалари</a:t>
            </a:r>
            <a:r>
              <a:rPr lang="ru-RU" sz="2000" b="1" dirty="0">
                <a:solidFill>
                  <a:schemeClr val="bg2"/>
                </a:solidFill>
                <a:latin typeface="Times New Roman" pitchFamily="18" charset="0"/>
                <a:cs typeface="Times New Roman" pitchFamily="18" charset="0"/>
              </a:rPr>
              <a:t> (</a:t>
            </a:r>
            <a:r>
              <a:rPr lang="ru-RU" sz="2000" b="1" dirty="0" err="1">
                <a:solidFill>
                  <a:schemeClr val="bg2"/>
                </a:solidFill>
                <a:latin typeface="Times New Roman" pitchFamily="18" charset="0"/>
                <a:cs typeface="Times New Roman" pitchFamily="18" charset="0"/>
              </a:rPr>
              <a:t>ошқозон</a:t>
            </a:r>
            <a:r>
              <a:rPr lang="ru-RU" sz="2000" b="1" dirty="0">
                <a:solidFill>
                  <a:schemeClr val="bg2"/>
                </a:solidFill>
                <a:latin typeface="Times New Roman" pitchFamily="18" charset="0"/>
                <a:cs typeface="Times New Roman" pitchFamily="18" charset="0"/>
              </a:rPr>
              <a:t> </a:t>
            </a:r>
            <a:r>
              <a:rPr lang="ru-RU" sz="2000" b="1" dirty="0" err="1">
                <a:solidFill>
                  <a:schemeClr val="bg2"/>
                </a:solidFill>
                <a:latin typeface="Times New Roman" pitchFamily="18" charset="0"/>
                <a:cs typeface="Times New Roman" pitchFamily="18" charset="0"/>
              </a:rPr>
              <a:t>шираси</a:t>
            </a:r>
            <a:r>
              <a:rPr lang="ru-RU" sz="2000" b="1" dirty="0">
                <a:solidFill>
                  <a:schemeClr val="bg2"/>
                </a:solidFill>
                <a:latin typeface="Times New Roman" pitchFamily="18" charset="0"/>
                <a:cs typeface="Times New Roman" pitchFamily="18" charset="0"/>
              </a:rPr>
              <a:t> </a:t>
            </a:r>
            <a:r>
              <a:rPr lang="ru-RU" sz="2000" b="1" dirty="0" err="1">
                <a:solidFill>
                  <a:schemeClr val="bg2"/>
                </a:solidFill>
                <a:latin typeface="Times New Roman" pitchFamily="18" charset="0"/>
                <a:cs typeface="Times New Roman" pitchFamily="18" charset="0"/>
              </a:rPr>
              <a:t>ҳар</a:t>
            </a:r>
            <a:r>
              <a:rPr lang="ru-RU" sz="2000" b="1" dirty="0">
                <a:solidFill>
                  <a:schemeClr val="bg2"/>
                </a:solidFill>
                <a:latin typeface="Times New Roman" pitchFamily="18" charset="0"/>
                <a:cs typeface="Times New Roman" pitchFamily="18" charset="0"/>
              </a:rPr>
              <a:t> хил </a:t>
            </a:r>
            <a:r>
              <a:rPr lang="ru-RU" sz="2000" b="1" dirty="0" err="1">
                <a:solidFill>
                  <a:schemeClr val="bg2"/>
                </a:solidFill>
                <a:latin typeface="Times New Roman" pitchFamily="18" charset="0"/>
                <a:cs typeface="Times New Roman" pitchFamily="18" charset="0"/>
              </a:rPr>
              <a:t>маҳсулотлар</a:t>
            </a:r>
            <a:r>
              <a:rPr lang="ru-RU" sz="2000" b="1" dirty="0">
                <a:solidFill>
                  <a:schemeClr val="bg2"/>
                </a:solidFill>
                <a:latin typeface="Times New Roman" pitchFamily="18" charset="0"/>
                <a:cs typeface="Times New Roman" pitchFamily="18" charset="0"/>
              </a:rPr>
              <a:t> </a:t>
            </a:r>
            <a:r>
              <a:rPr lang="ru-RU" sz="2000" b="1" dirty="0" err="1">
                <a:solidFill>
                  <a:schemeClr val="bg2"/>
                </a:solidFill>
                <a:latin typeface="Times New Roman" pitchFamily="18" charset="0"/>
                <a:cs typeface="Times New Roman" pitchFamily="18" charset="0"/>
              </a:rPr>
              <a:t>учун</a:t>
            </a:r>
            <a:r>
              <a:rPr lang="ru-RU" sz="2000" b="1" dirty="0">
                <a:solidFill>
                  <a:schemeClr val="bg2"/>
                </a:solidFill>
                <a:latin typeface="Times New Roman" pitchFamily="18" charset="0"/>
                <a:cs typeface="Times New Roman" pitchFamily="18" charset="0"/>
              </a:rPr>
              <a:t> </a:t>
            </a:r>
            <a:r>
              <a:rPr lang="ru-RU" sz="2000" b="1" dirty="0" err="1">
                <a:solidFill>
                  <a:schemeClr val="bg2"/>
                </a:solidFill>
                <a:latin typeface="Times New Roman" pitchFamily="18" charset="0"/>
                <a:cs typeface="Times New Roman" pitchFamily="18" charset="0"/>
              </a:rPr>
              <a:t>ҳар</a:t>
            </a:r>
            <a:r>
              <a:rPr lang="ru-RU" sz="2000" b="1" dirty="0">
                <a:solidFill>
                  <a:schemeClr val="bg2"/>
                </a:solidFill>
                <a:latin typeface="Times New Roman" pitchFamily="18" charset="0"/>
                <a:cs typeface="Times New Roman" pitchFamily="18" charset="0"/>
              </a:rPr>
              <a:t> хил </a:t>
            </a:r>
            <a:r>
              <a:rPr lang="ru-RU" sz="2000" b="1" dirty="0" err="1">
                <a:solidFill>
                  <a:schemeClr val="bg2"/>
                </a:solidFill>
                <a:latin typeface="Times New Roman" pitchFamily="18" charset="0"/>
                <a:cs typeface="Times New Roman" pitchFamily="18" charset="0"/>
              </a:rPr>
              <a:t>ажралади</a:t>
            </a:r>
            <a:r>
              <a:rPr lang="ru-RU" sz="2000" b="1" dirty="0">
                <a:solidFill>
                  <a:schemeClr val="bg2"/>
                </a:solidFill>
                <a:latin typeface="Times New Roman" pitchFamily="18" charset="0"/>
                <a:cs typeface="Times New Roman" pitchFamily="18" charset="0"/>
              </a:rPr>
              <a:t>). Шу </a:t>
            </a:r>
            <a:r>
              <a:rPr lang="ru-RU" sz="2000" b="1" dirty="0" err="1">
                <a:solidFill>
                  <a:schemeClr val="bg2"/>
                </a:solidFill>
                <a:latin typeface="Times New Roman" pitchFamily="18" charset="0"/>
                <a:cs typeface="Times New Roman" pitchFamily="18" charset="0"/>
              </a:rPr>
              <a:t>нуқтаи</a:t>
            </a:r>
            <a:r>
              <a:rPr lang="ru-RU" sz="2000" b="1" dirty="0">
                <a:solidFill>
                  <a:schemeClr val="bg2"/>
                </a:solidFill>
                <a:latin typeface="Times New Roman" pitchFamily="18" charset="0"/>
                <a:cs typeface="Times New Roman" pitchFamily="18" charset="0"/>
              </a:rPr>
              <a:t> </a:t>
            </a:r>
            <a:r>
              <a:rPr lang="ru-RU" sz="2000" b="1" dirty="0" err="1">
                <a:solidFill>
                  <a:schemeClr val="bg2"/>
                </a:solidFill>
                <a:latin typeface="Times New Roman" pitchFamily="18" charset="0"/>
                <a:cs typeface="Times New Roman" pitchFamily="18" charset="0"/>
              </a:rPr>
              <a:t>назарда</a:t>
            </a:r>
            <a:r>
              <a:rPr lang="ru-RU" sz="2000" b="1" dirty="0">
                <a:solidFill>
                  <a:schemeClr val="bg2"/>
                </a:solidFill>
                <a:latin typeface="Times New Roman" pitchFamily="18" charset="0"/>
                <a:cs typeface="Times New Roman" pitchFamily="18" charset="0"/>
              </a:rPr>
              <a:t> </a:t>
            </a:r>
            <a:r>
              <a:rPr lang="ru-RU" sz="2000" b="1" dirty="0" err="1">
                <a:solidFill>
                  <a:schemeClr val="bg2"/>
                </a:solidFill>
                <a:latin typeface="Times New Roman" pitchFamily="18" charset="0"/>
                <a:cs typeface="Times New Roman" pitchFamily="18" charset="0"/>
              </a:rPr>
              <a:t>ҳар</a:t>
            </a:r>
            <a:r>
              <a:rPr lang="ru-RU" sz="2000" b="1" dirty="0">
                <a:solidFill>
                  <a:schemeClr val="bg2"/>
                </a:solidFill>
                <a:latin typeface="Times New Roman" pitchFamily="18" charset="0"/>
                <a:cs typeface="Times New Roman" pitchFamily="18" charset="0"/>
              </a:rPr>
              <a:t> хил </a:t>
            </a:r>
            <a:r>
              <a:rPr lang="ru-RU" sz="2000" b="1" dirty="0" err="1">
                <a:solidFill>
                  <a:schemeClr val="bg2"/>
                </a:solidFill>
                <a:latin typeface="Times New Roman" pitchFamily="18" charset="0"/>
                <a:cs typeface="Times New Roman" pitchFamily="18" charset="0"/>
              </a:rPr>
              <a:t>овқатлар</a:t>
            </a:r>
            <a:r>
              <a:rPr lang="ru-RU" sz="2000" b="1" dirty="0">
                <a:solidFill>
                  <a:schemeClr val="bg2"/>
                </a:solidFill>
                <a:latin typeface="Times New Roman" pitchFamily="18" charset="0"/>
                <a:cs typeface="Times New Roman" pitchFamily="18" charset="0"/>
              </a:rPr>
              <a:t> </a:t>
            </a:r>
            <a:r>
              <a:rPr lang="ru-RU" sz="2000" b="1" dirty="0" err="1">
                <a:solidFill>
                  <a:schemeClr val="bg2"/>
                </a:solidFill>
                <a:latin typeface="Times New Roman" pitchFamily="18" charset="0"/>
                <a:cs typeface="Times New Roman" pitchFamily="18" charset="0"/>
              </a:rPr>
              <a:t>бир</a:t>
            </a:r>
            <a:r>
              <a:rPr lang="ru-RU" sz="2000" b="1" dirty="0">
                <a:solidFill>
                  <a:schemeClr val="bg2"/>
                </a:solidFill>
                <a:latin typeface="Times New Roman" pitchFamily="18" charset="0"/>
                <a:cs typeface="Times New Roman" pitchFamily="18" charset="0"/>
              </a:rPr>
              <a:t> </a:t>
            </a:r>
            <a:r>
              <a:rPr lang="ru-RU" sz="2000" b="1" dirty="0" err="1">
                <a:solidFill>
                  <a:schemeClr val="bg2"/>
                </a:solidFill>
                <a:latin typeface="Times New Roman" pitchFamily="18" charset="0"/>
                <a:cs typeface="Times New Roman" pitchFamily="18" charset="0"/>
              </a:rPr>
              <a:t>вақтда</a:t>
            </a:r>
            <a:r>
              <a:rPr lang="ru-RU" sz="2000" b="1" dirty="0">
                <a:solidFill>
                  <a:schemeClr val="bg2"/>
                </a:solidFill>
                <a:latin typeface="Times New Roman" pitchFamily="18" charset="0"/>
                <a:cs typeface="Times New Roman" pitchFamily="18" charset="0"/>
              </a:rPr>
              <a:t> </a:t>
            </a:r>
            <a:r>
              <a:rPr lang="ru-RU" sz="2000" b="1" dirty="0" err="1">
                <a:solidFill>
                  <a:schemeClr val="bg2"/>
                </a:solidFill>
                <a:latin typeface="Times New Roman" pitchFamily="18" charset="0"/>
                <a:cs typeface="Times New Roman" pitchFamily="18" charset="0"/>
              </a:rPr>
              <a:t>истеъмол</a:t>
            </a:r>
            <a:r>
              <a:rPr lang="ru-RU" sz="2000" b="1" dirty="0">
                <a:solidFill>
                  <a:schemeClr val="bg2"/>
                </a:solidFill>
                <a:latin typeface="Times New Roman" pitchFamily="18" charset="0"/>
                <a:cs typeface="Times New Roman" pitchFamily="18" charset="0"/>
              </a:rPr>
              <a:t> </a:t>
            </a:r>
            <a:r>
              <a:rPr lang="ru-RU" sz="2000" b="1" dirty="0" err="1">
                <a:solidFill>
                  <a:schemeClr val="bg2"/>
                </a:solidFill>
                <a:latin typeface="Times New Roman" pitchFamily="18" charset="0"/>
                <a:cs typeface="Times New Roman" pitchFamily="18" charset="0"/>
              </a:rPr>
              <a:t>қилинмаслиги</a:t>
            </a:r>
            <a:r>
              <a:rPr lang="ru-RU" sz="2000" b="1" dirty="0">
                <a:solidFill>
                  <a:schemeClr val="bg2"/>
                </a:solidFill>
                <a:latin typeface="Times New Roman" pitchFamily="18" charset="0"/>
                <a:cs typeface="Times New Roman" pitchFamily="18" charset="0"/>
              </a:rPr>
              <a:t> </a:t>
            </a:r>
            <a:r>
              <a:rPr lang="ru-RU" sz="2000" b="1" dirty="0" err="1">
                <a:solidFill>
                  <a:schemeClr val="bg2"/>
                </a:solidFill>
                <a:latin typeface="Times New Roman" pitchFamily="18" charset="0"/>
                <a:cs typeface="Times New Roman" pitchFamily="18" charset="0"/>
              </a:rPr>
              <a:t>керак</a:t>
            </a:r>
            <a:r>
              <a:rPr lang="ru-RU" sz="2000" b="1" dirty="0">
                <a:solidFill>
                  <a:schemeClr val="bg2"/>
                </a:solidFill>
                <a:latin typeface="Times New Roman" pitchFamily="18" charset="0"/>
                <a:cs typeface="Times New Roman" pitchFamily="18" charset="0"/>
              </a:rPr>
              <a:t>.</a:t>
            </a:r>
          </a:p>
          <a:p>
            <a:pPr marL="114300" indent="0" eaLnBrk="1" hangingPunct="1">
              <a:buNone/>
            </a:pPr>
            <a:r>
              <a:rPr lang="ru-RU" sz="2000" b="1" dirty="0">
                <a:solidFill>
                  <a:schemeClr val="bg2"/>
                </a:solidFill>
                <a:latin typeface="Times New Roman" pitchFamily="18" charset="0"/>
                <a:cs typeface="Times New Roman" pitchFamily="18" charset="0"/>
              </a:rPr>
              <a:t>1928 й. «О</a:t>
            </a:r>
            <a:r>
              <a:rPr lang="uz-Cyrl-UZ" sz="2000" b="1" dirty="0">
                <a:solidFill>
                  <a:schemeClr val="bg2"/>
                </a:solidFill>
                <a:latin typeface="Times New Roman" pitchFamily="18" charset="0"/>
                <a:cs typeface="Times New Roman" pitchFamily="18" charset="0"/>
              </a:rPr>
              <a:t>вқат маҳсулотларининг мослиги</a:t>
            </a:r>
            <a:r>
              <a:rPr lang="ru-RU" sz="2000" b="1" dirty="0">
                <a:solidFill>
                  <a:schemeClr val="bg2"/>
                </a:solidFill>
                <a:latin typeface="Times New Roman" pitchFamily="18" charset="0"/>
                <a:cs typeface="Times New Roman" pitchFamily="18" charset="0"/>
              </a:rPr>
              <a:t>» - </a:t>
            </a:r>
            <a:r>
              <a:rPr lang="ru-RU" sz="2000" b="1" dirty="0" err="1">
                <a:solidFill>
                  <a:schemeClr val="bg2"/>
                </a:solidFill>
                <a:latin typeface="Times New Roman" pitchFamily="18" charset="0"/>
                <a:cs typeface="Times New Roman" pitchFamily="18" charset="0"/>
              </a:rPr>
              <a:t>ачиш</a:t>
            </a:r>
            <a:r>
              <a:rPr lang="ru-RU" sz="2000" b="1" dirty="0">
                <a:solidFill>
                  <a:schemeClr val="bg2"/>
                </a:solidFill>
                <a:latin typeface="Times New Roman" pitchFamily="18" charset="0"/>
                <a:cs typeface="Times New Roman" pitchFamily="18" charset="0"/>
              </a:rPr>
              <a:t>, </a:t>
            </a:r>
            <a:r>
              <a:rPr lang="ru-RU" sz="2000" b="1" dirty="0" err="1">
                <a:solidFill>
                  <a:schemeClr val="bg2"/>
                </a:solidFill>
                <a:latin typeface="Times New Roman" pitchFamily="18" charset="0"/>
                <a:cs typeface="Times New Roman" pitchFamily="18" charset="0"/>
              </a:rPr>
              <a:t>чириш</a:t>
            </a:r>
            <a:r>
              <a:rPr lang="ru-RU" sz="2000" b="1" dirty="0">
                <a:solidFill>
                  <a:schemeClr val="bg2"/>
                </a:solidFill>
                <a:latin typeface="Times New Roman" pitchFamily="18" charset="0"/>
                <a:cs typeface="Times New Roman" pitchFamily="18" charset="0"/>
              </a:rPr>
              <a:t>, организм </a:t>
            </a:r>
            <a:r>
              <a:rPr lang="ru-RU" sz="2000" b="1" dirty="0" err="1">
                <a:solidFill>
                  <a:schemeClr val="bg2"/>
                </a:solidFill>
                <a:latin typeface="Times New Roman" pitchFamily="18" charset="0"/>
                <a:cs typeface="Times New Roman" pitchFamily="18" charset="0"/>
              </a:rPr>
              <a:t>интоксикацияси</a:t>
            </a:r>
            <a:r>
              <a:rPr lang="ru-RU" sz="2000" b="1" dirty="0">
                <a:solidFill>
                  <a:schemeClr val="bg2"/>
                </a:solidFill>
                <a:latin typeface="Times New Roman" pitchFamily="18" charset="0"/>
                <a:cs typeface="Times New Roman" pitchFamily="18" charset="0"/>
              </a:rPr>
              <a:t>, </a:t>
            </a:r>
            <a:r>
              <a:rPr lang="ru-RU" sz="2000" b="1" dirty="0" err="1">
                <a:solidFill>
                  <a:schemeClr val="bg2"/>
                </a:solidFill>
                <a:latin typeface="Times New Roman" pitchFamily="18" charset="0"/>
                <a:cs typeface="Times New Roman" pitchFamily="18" charset="0"/>
              </a:rPr>
              <a:t>кўп</a:t>
            </a:r>
            <a:r>
              <a:rPr lang="ru-RU" sz="2000" b="1" dirty="0">
                <a:solidFill>
                  <a:schemeClr val="bg2"/>
                </a:solidFill>
                <a:latin typeface="Times New Roman" pitchFamily="18" charset="0"/>
                <a:cs typeface="Times New Roman" pitchFamily="18" charset="0"/>
              </a:rPr>
              <a:t> </a:t>
            </a:r>
            <a:r>
              <a:rPr lang="ru-RU" sz="2000" b="1" dirty="0" err="1">
                <a:solidFill>
                  <a:schemeClr val="bg2"/>
                </a:solidFill>
                <a:latin typeface="Times New Roman" pitchFamily="18" charset="0"/>
                <a:cs typeface="Times New Roman" pitchFamily="18" charset="0"/>
              </a:rPr>
              <a:t>миқдорда</a:t>
            </a:r>
            <a:r>
              <a:rPr lang="ru-RU" sz="2000" b="1" dirty="0">
                <a:solidFill>
                  <a:schemeClr val="bg2"/>
                </a:solidFill>
                <a:latin typeface="Times New Roman" pitchFamily="18" charset="0"/>
                <a:cs typeface="Times New Roman" pitchFamily="18" charset="0"/>
              </a:rPr>
              <a:t> </a:t>
            </a:r>
            <a:r>
              <a:rPr lang="ru-RU" sz="2000" b="1" dirty="0" err="1">
                <a:solidFill>
                  <a:schemeClr val="bg2"/>
                </a:solidFill>
                <a:latin typeface="Times New Roman" pitchFamily="18" charset="0"/>
                <a:cs typeface="Times New Roman" pitchFamily="18" charset="0"/>
              </a:rPr>
              <a:t>газлар</a:t>
            </a:r>
            <a:r>
              <a:rPr lang="ru-RU" sz="2000" b="1" dirty="0">
                <a:solidFill>
                  <a:schemeClr val="bg2"/>
                </a:solidFill>
                <a:latin typeface="Times New Roman" pitchFamily="18" charset="0"/>
                <a:cs typeface="Times New Roman" pitchFamily="18" charset="0"/>
              </a:rPr>
              <a:t> </a:t>
            </a:r>
            <a:r>
              <a:rPr lang="ru-RU" sz="2000" b="1" dirty="0" err="1">
                <a:solidFill>
                  <a:schemeClr val="bg2"/>
                </a:solidFill>
                <a:latin typeface="Times New Roman" pitchFamily="18" charset="0"/>
                <a:cs typeface="Times New Roman" pitchFamily="18" charset="0"/>
              </a:rPr>
              <a:t>ҳосил</a:t>
            </a:r>
            <a:r>
              <a:rPr lang="ru-RU" sz="2000" b="1" dirty="0">
                <a:solidFill>
                  <a:schemeClr val="bg2"/>
                </a:solidFill>
                <a:latin typeface="Times New Roman" pitchFamily="18" charset="0"/>
                <a:cs typeface="Times New Roman" pitchFamily="18" charset="0"/>
              </a:rPr>
              <a:t> </a:t>
            </a:r>
            <a:r>
              <a:rPr lang="ru-RU" sz="2000" b="1" dirty="0" err="1">
                <a:solidFill>
                  <a:schemeClr val="bg2"/>
                </a:solidFill>
                <a:latin typeface="Times New Roman" pitchFamily="18" charset="0"/>
                <a:cs typeface="Times New Roman" pitchFamily="18" charset="0"/>
              </a:rPr>
              <a:t>бўлиши</a:t>
            </a:r>
            <a:r>
              <a:rPr lang="ru-RU" sz="2000" b="1" dirty="0">
                <a:solidFill>
                  <a:schemeClr val="bg2"/>
                </a:solidFill>
                <a:latin typeface="Times New Roman" pitchFamily="18" charset="0"/>
                <a:cs typeface="Times New Roman" pitchFamily="18" charset="0"/>
              </a:rPr>
              <a:t>, </a:t>
            </a:r>
            <a:r>
              <a:rPr lang="ru-RU" sz="2000" b="1" dirty="0" err="1">
                <a:solidFill>
                  <a:schemeClr val="bg2"/>
                </a:solidFill>
                <a:latin typeface="Times New Roman" pitchFamily="18" charset="0"/>
                <a:cs typeface="Times New Roman" pitchFamily="18" charset="0"/>
              </a:rPr>
              <a:t>алмашинувнинг</a:t>
            </a:r>
            <a:r>
              <a:rPr lang="ru-RU" sz="2000" b="1" dirty="0">
                <a:solidFill>
                  <a:schemeClr val="bg2"/>
                </a:solidFill>
                <a:latin typeface="Times New Roman" pitchFamily="18" charset="0"/>
                <a:cs typeface="Times New Roman" pitchFamily="18" charset="0"/>
              </a:rPr>
              <a:t> </a:t>
            </a:r>
            <a:r>
              <a:rPr lang="ru-RU" sz="2000" b="1" dirty="0" err="1">
                <a:solidFill>
                  <a:schemeClr val="bg2"/>
                </a:solidFill>
                <a:latin typeface="Times New Roman" pitchFamily="18" charset="0"/>
                <a:cs typeface="Times New Roman" pitchFamily="18" charset="0"/>
              </a:rPr>
              <a:t>бузилиши</a:t>
            </a:r>
            <a:r>
              <a:rPr lang="ru-RU" sz="2000" b="1" dirty="0">
                <a:solidFill>
                  <a:schemeClr val="bg2"/>
                </a:solidFill>
                <a:latin typeface="Times New Roman" pitchFamily="18" charset="0"/>
                <a:cs typeface="Times New Roman" pitchFamily="18" charset="0"/>
              </a:rPr>
              <a:t>.</a:t>
            </a:r>
          </a:p>
          <a:p>
            <a:pPr marL="114300" indent="0" eaLnBrk="1" hangingPunct="1">
              <a:buNone/>
            </a:pPr>
            <a:r>
              <a:rPr lang="uz-Cyrl-UZ" sz="2000" b="1" dirty="0">
                <a:solidFill>
                  <a:schemeClr val="bg2"/>
                </a:solidFill>
                <a:latin typeface="Times New Roman" pitchFamily="18" charset="0"/>
                <a:cs typeface="Times New Roman" pitchFamily="18" charset="0"/>
              </a:rPr>
              <a:t>1963 й. 7 ёшли Р.Суллинсга сув ва шарбатдан иборат қатъий парҳез, 1981 й. У.Карлтонга дистилланган сувдан иборат парҳез буюрган.   </a:t>
            </a:r>
            <a:endParaRPr lang="ru-RU" sz="2000" b="1" dirty="0">
              <a:solidFill>
                <a:schemeClr val="bg2"/>
              </a:solidFill>
              <a:latin typeface="Times New Roman" pitchFamily="18" charset="0"/>
              <a:cs typeface="Times New Roman" pitchFamily="18" charset="0"/>
            </a:endParaRPr>
          </a:p>
          <a:p>
            <a:pPr marL="114300" indent="0" eaLnBrk="1" hangingPunct="1">
              <a:buNone/>
            </a:pPr>
            <a:endParaRPr lang="ru-RU" sz="2000" b="1" dirty="0">
              <a:solidFill>
                <a:schemeClr val="bg2"/>
              </a:solidFill>
              <a:latin typeface="Times New Roman" pitchFamily="18" charset="0"/>
              <a:cs typeface="Times New Roman" pitchFamily="18" charset="0"/>
            </a:endParaRPr>
          </a:p>
        </p:txBody>
      </p:sp>
    </p:spTree>
    <p:extLst>
      <p:ext uri="{BB962C8B-B14F-4D97-AF65-F5344CB8AC3E}">
        <p14:creationId xmlns:p14="http://schemas.microsoft.com/office/powerpoint/2010/main" val="2752182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93968D6-7E3C-BB07-8972-4A0DC5DCB3F8}"/>
              </a:ext>
            </a:extLst>
          </p:cNvPr>
          <p:cNvSpPr>
            <a:spLocks noGrp="1"/>
          </p:cNvSpPr>
          <p:nvPr>
            <p:ph idx="1"/>
          </p:nvPr>
        </p:nvSpPr>
        <p:spPr>
          <a:xfrm>
            <a:off x="311700" y="558412"/>
            <a:ext cx="8520600" cy="4010463"/>
          </a:xfrm>
        </p:spPr>
        <p:txBody>
          <a:bodyPr/>
          <a:lstStyle/>
          <a:p>
            <a:pPr>
              <a:buNone/>
            </a:pPr>
            <a:r>
              <a:rPr lang="ru-RU" b="1" dirty="0">
                <a:latin typeface="Times New Roman" pitchFamily="18" charset="0"/>
                <a:cs typeface="Times New Roman" pitchFamily="18" charset="0"/>
              </a:rPr>
              <a:t>И.П. Павлов </a:t>
            </a:r>
            <a:r>
              <a:rPr lang="ru-RU" dirty="0">
                <a:latin typeface="Times New Roman" pitchFamily="18" charset="0"/>
                <a:cs typeface="Times New Roman" pitchFamily="18" charset="0"/>
              </a:rPr>
              <a:t>- </a:t>
            </a:r>
            <a:r>
              <a:rPr lang="uz-Cyrl-UZ" dirty="0">
                <a:latin typeface="Times New Roman" pitchFamily="18" charset="0"/>
                <a:cs typeface="Times New Roman" pitchFamily="18" charset="0"/>
              </a:rPr>
              <a:t>Инсон организми билан атроф муҳитни боғловчи энг қадимги ва мақбул алоқа бу овқат орқалидир</a:t>
            </a:r>
          </a:p>
          <a:p>
            <a:pPr>
              <a:buNone/>
            </a:pPr>
            <a:endParaRPr lang="ru-RU" dirty="0"/>
          </a:p>
          <a:p>
            <a:pPr>
              <a:buNone/>
            </a:pPr>
            <a:r>
              <a:rPr lang="en-US" b="1" dirty="0"/>
              <a:t>John Hunter, 1793</a:t>
            </a:r>
            <a:r>
              <a:rPr lang="uz-Cyrl-UZ" b="1" dirty="0"/>
              <a:t> </a:t>
            </a:r>
            <a:r>
              <a:rPr lang="uz-Cyrl-UZ" dirty="0"/>
              <a:t>- Касаллик давом этаётганда беморнинг ҳаётини сақлаб қолиш учун ошқозонни озиқ-овқат билан таъминлаш учун сунъий воситаларни қўллаш бизнинг бурчимиздир</a:t>
            </a:r>
            <a:endParaRPr lang="ru-RU" dirty="0"/>
          </a:p>
          <a:p>
            <a:pPr>
              <a:buNone/>
            </a:pPr>
            <a:endParaRPr lang="ru-RU" dirty="0"/>
          </a:p>
          <a:p>
            <a:pPr>
              <a:buNone/>
            </a:pPr>
            <a:r>
              <a:rPr lang="ru-RU" b="1" dirty="0"/>
              <a:t>Флоренс Найтингейл, 1859</a:t>
            </a:r>
            <a:r>
              <a:rPr lang="ru-RU" dirty="0"/>
              <a:t> - </a:t>
            </a:r>
            <a:r>
              <a:rPr lang="ru-RU" dirty="0" err="1"/>
              <a:t>Малакали</a:t>
            </a:r>
            <a:r>
              <a:rPr lang="ru-RU" dirty="0"/>
              <a:t> </a:t>
            </a:r>
            <a:r>
              <a:rPr lang="ru-RU" dirty="0" err="1"/>
              <a:t>шифокор</a:t>
            </a:r>
            <a:r>
              <a:rPr lang="ru-RU" dirty="0"/>
              <a:t> </a:t>
            </a:r>
            <a:r>
              <a:rPr lang="ru-RU" dirty="0" err="1"/>
              <a:t>ва</a:t>
            </a:r>
            <a:r>
              <a:rPr lang="ru-RU" dirty="0"/>
              <a:t> </a:t>
            </a:r>
            <a:r>
              <a:rPr lang="ru-RU" dirty="0" err="1"/>
              <a:t>ҳамшира</a:t>
            </a:r>
            <a:r>
              <a:rPr lang="ru-RU" dirty="0"/>
              <a:t> </a:t>
            </a:r>
            <a:r>
              <a:rPr lang="ru-RU" dirty="0" err="1"/>
              <a:t>ҳар</a:t>
            </a:r>
            <a:r>
              <a:rPr lang="ru-RU" dirty="0"/>
              <a:t> </a:t>
            </a:r>
            <a:r>
              <a:rPr lang="ru-RU" dirty="0" err="1"/>
              <a:t>йили</a:t>
            </a:r>
            <a:r>
              <a:rPr lang="ru-RU" dirty="0"/>
              <a:t> </a:t>
            </a:r>
            <a:r>
              <a:rPr lang="ru-RU" dirty="0" err="1"/>
              <a:t>минглаб</a:t>
            </a:r>
            <a:r>
              <a:rPr lang="ru-RU" dirty="0"/>
              <a:t> </a:t>
            </a:r>
            <a:r>
              <a:rPr lang="ru-RU" dirty="0" err="1"/>
              <a:t>беморлар</a:t>
            </a:r>
            <a:r>
              <a:rPr lang="ru-RU" dirty="0"/>
              <a:t> </a:t>
            </a:r>
            <a:r>
              <a:rPr lang="ru-RU" dirty="0" err="1"/>
              <a:t>овқатлантиришнинг</a:t>
            </a:r>
            <a:r>
              <a:rPr lang="ru-RU" dirty="0"/>
              <a:t> </a:t>
            </a:r>
            <a:r>
              <a:rPr lang="ru-RU" dirty="0" err="1"/>
              <a:t>турли</a:t>
            </a:r>
            <a:r>
              <a:rPr lang="ru-RU" dirty="0"/>
              <a:t> </a:t>
            </a:r>
            <a:r>
              <a:rPr lang="ru-RU" dirty="0" err="1"/>
              <a:t>усулларига</a:t>
            </a:r>
            <a:r>
              <a:rPr lang="ru-RU" dirty="0"/>
              <a:t> </a:t>
            </a:r>
            <a:r>
              <a:rPr lang="ru-RU" dirty="0" err="1"/>
              <a:t>эътиборсизликдан</a:t>
            </a:r>
            <a:r>
              <a:rPr lang="ru-RU" dirty="0"/>
              <a:t> </a:t>
            </a:r>
            <a:r>
              <a:rPr lang="ru-RU" dirty="0" err="1"/>
              <a:t>касалхоналарда</a:t>
            </a:r>
            <a:r>
              <a:rPr lang="ru-RU" dirty="0"/>
              <a:t> </a:t>
            </a:r>
            <a:r>
              <a:rPr lang="ru-RU" dirty="0" err="1"/>
              <a:t>оч</a:t>
            </a:r>
            <a:r>
              <a:rPr lang="ru-RU" dirty="0"/>
              <a:t> </a:t>
            </a:r>
            <a:r>
              <a:rPr lang="ru-RU" dirty="0" err="1"/>
              <a:t>қолишларини</a:t>
            </a:r>
            <a:r>
              <a:rPr lang="ru-RU" dirty="0"/>
              <a:t> </a:t>
            </a:r>
            <a:r>
              <a:rPr lang="ru-RU" dirty="0" err="1"/>
              <a:t>алоҳида</a:t>
            </a:r>
            <a:r>
              <a:rPr lang="ru-RU" dirty="0"/>
              <a:t> </a:t>
            </a:r>
            <a:r>
              <a:rPr lang="ru-RU" dirty="0" err="1"/>
              <a:t>таъкидлашади</a:t>
            </a:r>
            <a:r>
              <a:rPr lang="ru-RU" dirty="0"/>
              <a:t>...</a:t>
            </a:r>
            <a:endParaRPr lang="ru-RU" dirty="0">
              <a:latin typeface="Arial" charset="0"/>
            </a:endParaRPr>
          </a:p>
          <a:p>
            <a:endParaRPr lang="ru-RU" dirty="0"/>
          </a:p>
        </p:txBody>
      </p:sp>
    </p:spTree>
    <p:extLst>
      <p:ext uri="{BB962C8B-B14F-4D97-AF65-F5344CB8AC3E}">
        <p14:creationId xmlns:p14="http://schemas.microsoft.com/office/powerpoint/2010/main" val="1702228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t>Овқатланишнинг</a:t>
            </a:r>
            <a:r>
              <a:rPr lang="ru-RU" dirty="0"/>
              <a:t> </a:t>
            </a:r>
            <a:r>
              <a:rPr lang="ru-RU" dirty="0" err="1"/>
              <a:t>асосий</a:t>
            </a:r>
            <a:r>
              <a:rPr lang="ru-RU" dirty="0"/>
              <a:t> </a:t>
            </a:r>
            <a:r>
              <a:rPr lang="ru-RU" dirty="0" err="1"/>
              <a:t>назариялари</a:t>
            </a:r>
            <a:endParaRPr lang="ru-RU" dirty="0"/>
          </a:p>
        </p:txBody>
      </p:sp>
      <p:sp>
        <p:nvSpPr>
          <p:cNvPr id="3" name="Объект 2"/>
          <p:cNvSpPr>
            <a:spLocks noGrp="1"/>
          </p:cNvSpPr>
          <p:nvPr>
            <p:ph idx="1"/>
          </p:nvPr>
        </p:nvSpPr>
        <p:spPr>
          <a:xfrm>
            <a:off x="311700" y="1045029"/>
            <a:ext cx="8520600" cy="3762102"/>
          </a:xfrm>
        </p:spPr>
        <p:txBody>
          <a:bodyPr/>
          <a:lstStyle/>
          <a:p>
            <a:pPr>
              <a:buAutoNum type="arabicPeriod"/>
            </a:pPr>
            <a:r>
              <a:rPr lang="ru-RU" dirty="0" err="1"/>
              <a:t>Аристотел</a:t>
            </a:r>
            <a:r>
              <a:rPr lang="ru-RU" dirty="0"/>
              <a:t>-Гален </a:t>
            </a:r>
            <a:r>
              <a:rPr lang="ru-RU" dirty="0" err="1"/>
              <a:t>назарияси</a:t>
            </a:r>
            <a:r>
              <a:rPr lang="ru-RU" dirty="0"/>
              <a:t>. </a:t>
            </a:r>
          </a:p>
          <a:p>
            <a:pPr eaLnBrk="1" hangingPunct="1">
              <a:lnSpc>
                <a:spcPct val="80000"/>
              </a:lnSpc>
            </a:pPr>
            <a:endParaRPr lang="ru-RU" altLang="en-US" dirty="0"/>
          </a:p>
          <a:p>
            <a:pPr eaLnBrk="1" hangingPunct="1">
              <a:lnSpc>
                <a:spcPct val="80000"/>
              </a:lnSpc>
            </a:pPr>
            <a:r>
              <a:rPr lang="ru-RU" altLang="en-US" dirty="0"/>
              <a:t>Аристотель </a:t>
            </a:r>
            <a:r>
              <a:rPr lang="ru-RU" altLang="en-US" dirty="0" err="1"/>
              <a:t>ва</a:t>
            </a:r>
            <a:r>
              <a:rPr lang="ru-RU" altLang="en-US" dirty="0"/>
              <a:t> Гален </a:t>
            </a:r>
            <a:r>
              <a:rPr lang="ru-RU" altLang="en-US" dirty="0" err="1"/>
              <a:t>биринчилар</a:t>
            </a:r>
            <a:r>
              <a:rPr lang="ru-RU" altLang="en-US" dirty="0"/>
              <a:t> </a:t>
            </a:r>
            <a:r>
              <a:rPr lang="uz-Cyrl-UZ" altLang="en-US" dirty="0"/>
              <a:t>қаторида овқатланиш назариясини яратганлар. </a:t>
            </a:r>
            <a:r>
              <a:rPr lang="ru-RU" altLang="en-US" dirty="0" err="1"/>
              <a:t>Нутрициологиядаги</a:t>
            </a:r>
            <a:r>
              <a:rPr lang="ru-RU" altLang="en-US" dirty="0"/>
              <a:t> </a:t>
            </a:r>
            <a:r>
              <a:rPr lang="ru-RU" altLang="en-US" dirty="0" err="1"/>
              <a:t>бу</a:t>
            </a:r>
            <a:r>
              <a:rPr lang="ru-RU" altLang="en-US" dirty="0"/>
              <a:t> </a:t>
            </a:r>
            <a:r>
              <a:rPr lang="ru-RU" altLang="en-US" dirty="0" err="1"/>
              <a:t>назария</a:t>
            </a:r>
            <a:r>
              <a:rPr lang="ru-RU" altLang="en-US" dirty="0"/>
              <a:t> Аристотель — Гален </a:t>
            </a:r>
            <a:r>
              <a:rPr lang="ru-RU" altLang="en-US" dirty="0" err="1"/>
              <a:t>назарияси</a:t>
            </a:r>
            <a:r>
              <a:rPr lang="ru-RU" altLang="en-US" dirty="0"/>
              <a:t> </a:t>
            </a:r>
            <a:r>
              <a:rPr lang="ru-RU" altLang="en-US" dirty="0" err="1"/>
              <a:t>дейилади</a:t>
            </a:r>
            <a:r>
              <a:rPr lang="ru-RU" altLang="en-US" dirty="0"/>
              <a:t>. </a:t>
            </a:r>
            <a:r>
              <a:rPr lang="ru-RU" altLang="en-US" dirty="0" err="1"/>
              <a:t>Бу</a:t>
            </a:r>
            <a:r>
              <a:rPr lang="ru-RU" altLang="en-US" dirty="0"/>
              <a:t> </a:t>
            </a:r>
            <a:r>
              <a:rPr lang="ru-RU" altLang="en-US" dirty="0" err="1"/>
              <a:t>назарияда</a:t>
            </a:r>
            <a:r>
              <a:rPr lang="ru-RU" altLang="en-US" dirty="0"/>
              <a:t> улар </a:t>
            </a:r>
            <a:r>
              <a:rPr lang="uz-Cyrl-UZ" altLang="en-US" dirty="0"/>
              <a:t>овқат модда</a:t>
            </a:r>
            <a:r>
              <a:rPr lang="ru-RU" altLang="en-US" dirty="0"/>
              <a:t>лари </a:t>
            </a:r>
            <a:r>
              <a:rPr lang="uz-Cyrl-UZ" altLang="en-US" dirty="0"/>
              <a:t>ошқозон-ичак йўлида </a:t>
            </a:r>
            <a:r>
              <a:rPr lang="ru-RU" altLang="en-US" dirty="0" err="1"/>
              <a:t>бевосита</a:t>
            </a:r>
            <a:r>
              <a:rPr lang="ru-RU" altLang="en-US" dirty="0"/>
              <a:t> </a:t>
            </a:r>
            <a:r>
              <a:rPr lang="uz-Cyrl-UZ" altLang="en-US" dirty="0"/>
              <a:t>қонга айланади, ш</a:t>
            </a:r>
            <a:r>
              <a:rPr lang="ru-RU" altLang="en-US" dirty="0"/>
              <a:t>y </a:t>
            </a:r>
            <a:r>
              <a:rPr lang="uz-Cyrl-UZ" altLang="en-US" dirty="0"/>
              <a:t>сабабли кўпчилик касалликлар овқат маҳсулотлари</a:t>
            </a:r>
            <a:r>
              <a:rPr lang="ru-RU" altLang="en-US" dirty="0"/>
              <a:t>дан </a:t>
            </a:r>
            <a:r>
              <a:rPr lang="uz-Cyrl-UZ" altLang="en-US" dirty="0"/>
              <a:t>қонга заҳарли моддалар ўтиб қолиши натижасида келиб чиқади, деб тушунтирадилар. Шу сабабли, бемор одамга соғлом одамдан ўзгача, яъни табиий тоза маҳсулотлар бериш лозим, деб тушунтирилиши диетология фанининг ривожланишига сабаб бўлди.</a:t>
            </a:r>
            <a:endParaRPr lang="ru-RU" altLang="en-US" dirty="0"/>
          </a:p>
          <a:p>
            <a:pPr marL="114300" indent="0">
              <a:buNone/>
            </a:pPr>
            <a:endParaRPr lang="ru-RU" dirty="0"/>
          </a:p>
        </p:txBody>
      </p:sp>
    </p:spTree>
    <p:extLst>
      <p:ext uri="{BB962C8B-B14F-4D97-AF65-F5344CB8AC3E}">
        <p14:creationId xmlns:p14="http://schemas.microsoft.com/office/powerpoint/2010/main" val="29405084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457200" y="357187"/>
            <a:ext cx="8229600" cy="4320779"/>
          </a:xfrm>
        </p:spPr>
        <p:txBody>
          <a:bodyPr/>
          <a:lstStyle/>
          <a:p>
            <a:pPr marL="114300" indent="0" eaLnBrk="1" hangingPunct="1">
              <a:lnSpc>
                <a:spcPct val="90000"/>
              </a:lnSpc>
              <a:buNone/>
            </a:pPr>
            <a:r>
              <a:rPr lang="uz-Cyrl-UZ" altLang="en-US" dirty="0"/>
              <a:t>2. Нутрициологиядаги кейинги асосий назария — мувозанатлашган (балансланга</a:t>
            </a:r>
            <a:r>
              <a:rPr lang="ru-RU" altLang="en-US" dirty="0"/>
              <a:t>н</a:t>
            </a:r>
            <a:r>
              <a:rPr lang="uz-Cyrl-UZ" altLang="en-US" dirty="0"/>
              <a:t>) овқатланиш назарияси XVIII асрнинг иккинчи ярмида яратилган бўлиб, бу биологиядаги биринчи ва ягона молекуляр физик-кимёвий назария ҳисобланади.</a:t>
            </a:r>
          </a:p>
          <a:p>
            <a:pPr eaLnBrk="1" hangingPunct="1">
              <a:lnSpc>
                <a:spcPct val="90000"/>
              </a:lnSpc>
            </a:pPr>
            <a:endParaRPr lang="uz-Cyrl-UZ" altLang="en-US" dirty="0"/>
          </a:p>
          <a:p>
            <a:pPr marL="114300" indent="0" eaLnBrk="1" hangingPunct="1">
              <a:lnSpc>
                <a:spcPct val="90000"/>
              </a:lnSpc>
              <a:buNone/>
            </a:pPr>
            <a:r>
              <a:rPr lang="uz-Cyrl-UZ" altLang="en-US" dirty="0"/>
              <a:t>Инсон организми фаолиятида зарур бўлган моддаларнинг эҳтиёжга монанд ҳолатда ва бир-бирига мутаносиб шароитда истеъмол қилинишига мувозанатланган овқатланиш дейилади.</a:t>
            </a:r>
          </a:p>
          <a:p>
            <a:pPr marL="114300" indent="0" eaLnBrk="1" hangingPunct="1">
              <a:lnSpc>
                <a:spcPct val="90000"/>
              </a:lnSpc>
              <a:buNone/>
            </a:pPr>
            <a:endParaRPr lang="en-US" altLang="en-US" dirty="0"/>
          </a:p>
          <a:p>
            <a:pPr marL="114300" indent="0" eaLnBrk="1" hangingPunct="1">
              <a:lnSpc>
                <a:spcPct val="90000"/>
              </a:lnSpc>
              <a:buNone/>
            </a:pPr>
            <a:endParaRPr lang="uz-Cyrl-UZ" altLang="en-US" dirty="0"/>
          </a:p>
        </p:txBody>
      </p:sp>
    </p:spTree>
    <p:extLst>
      <p:ext uri="{BB962C8B-B14F-4D97-AF65-F5344CB8AC3E}">
        <p14:creationId xmlns:p14="http://schemas.microsoft.com/office/powerpoint/2010/main" val="23974609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419D170-0EA1-9423-17D7-F5F827AB3AEB}"/>
              </a:ext>
            </a:extLst>
          </p:cNvPr>
          <p:cNvSpPr>
            <a:spLocks noGrp="1"/>
          </p:cNvSpPr>
          <p:nvPr>
            <p:ph idx="1"/>
          </p:nvPr>
        </p:nvSpPr>
        <p:spPr/>
        <p:txBody>
          <a:bodyPr/>
          <a:lstStyle/>
          <a:p>
            <a:r>
              <a:rPr lang="ru-RU" altLang="en-US" dirty="0" err="1"/>
              <a:t>Инсон</a:t>
            </a:r>
            <a:r>
              <a:rPr lang="ru-RU" altLang="en-US" dirty="0"/>
              <a:t> </a:t>
            </a:r>
            <a:r>
              <a:rPr lang="ru-RU" altLang="en-US" dirty="0" err="1"/>
              <a:t>танасига</a:t>
            </a:r>
            <a:r>
              <a:rPr lang="ru-RU" altLang="en-US" dirty="0"/>
              <a:t> </a:t>
            </a:r>
            <a:r>
              <a:rPr lang="ru-RU" altLang="en-US" dirty="0" err="1"/>
              <a:t>озуқа</a:t>
            </a:r>
            <a:r>
              <a:rPr lang="ru-RU" altLang="en-US" dirty="0"/>
              <a:t> </a:t>
            </a:r>
            <a:r>
              <a:rPr lang="ru-RU" altLang="en-US" dirty="0" err="1"/>
              <a:t>моддаларини</a:t>
            </a:r>
            <a:r>
              <a:rPr lang="ru-RU" altLang="en-US" dirty="0"/>
              <a:t> </a:t>
            </a:r>
            <a:r>
              <a:rPr lang="ru-RU" altLang="en-US" dirty="0" err="1"/>
              <a:t>етказиб</a:t>
            </a:r>
            <a:r>
              <a:rPr lang="ru-RU" altLang="en-US" dirty="0"/>
              <a:t> </a:t>
            </a:r>
            <a:r>
              <a:rPr lang="ru-RU" altLang="en-US" dirty="0" err="1"/>
              <a:t>бериш</a:t>
            </a:r>
            <a:r>
              <a:rPr lang="ru-RU" altLang="en-US" dirty="0"/>
              <a:t> </a:t>
            </a:r>
            <a:r>
              <a:rPr lang="ru-RU" altLang="en-US" dirty="0" err="1"/>
              <a:t>уларнинг</a:t>
            </a:r>
            <a:r>
              <a:rPr lang="ru-RU" altLang="en-US" dirty="0"/>
              <a:t> </a:t>
            </a:r>
            <a:r>
              <a:rPr lang="ru-RU" altLang="en-US" dirty="0" err="1"/>
              <a:t>истеъмолига</a:t>
            </a:r>
            <a:r>
              <a:rPr lang="ru-RU" altLang="en-US" dirty="0"/>
              <a:t> </a:t>
            </a:r>
            <a:r>
              <a:rPr lang="ru-RU" altLang="en-US" dirty="0" err="1"/>
              <a:t>мос</a:t>
            </a:r>
            <a:r>
              <a:rPr lang="ru-RU" altLang="en-US" dirty="0"/>
              <a:t> </a:t>
            </a:r>
            <a:r>
              <a:rPr lang="ru-RU" altLang="en-US" dirty="0" err="1"/>
              <a:t>келиши</a:t>
            </a:r>
            <a:r>
              <a:rPr lang="ru-RU" altLang="en-US" dirty="0"/>
              <a:t> </a:t>
            </a:r>
            <a:r>
              <a:rPr lang="ru-RU" altLang="en-US" dirty="0" err="1"/>
              <a:t>керак</a:t>
            </a:r>
            <a:r>
              <a:rPr lang="ru-RU" altLang="en-US" dirty="0"/>
              <a:t> - </a:t>
            </a:r>
            <a:r>
              <a:rPr lang="ru-RU" altLang="en-US" dirty="0" err="1"/>
              <a:t>фақат</a:t>
            </a:r>
            <a:r>
              <a:rPr lang="ru-RU" altLang="en-US" dirty="0"/>
              <a:t> </a:t>
            </a:r>
            <a:r>
              <a:rPr lang="ru-RU" altLang="en-US" dirty="0" err="1"/>
              <a:t>бу</a:t>
            </a:r>
            <a:r>
              <a:rPr lang="ru-RU" altLang="en-US" dirty="0"/>
              <a:t> </a:t>
            </a:r>
            <a:r>
              <a:rPr lang="ru-RU" altLang="en-US" dirty="0" err="1"/>
              <a:t>ҳолда</a:t>
            </a:r>
            <a:r>
              <a:rPr lang="ru-RU" altLang="en-US" dirty="0"/>
              <a:t> </a:t>
            </a:r>
            <a:r>
              <a:rPr lang="ru-RU" altLang="en-US" dirty="0" err="1"/>
              <a:t>овқатланишни</a:t>
            </a:r>
            <a:r>
              <a:rPr lang="ru-RU" altLang="en-US" dirty="0"/>
              <a:t> </a:t>
            </a:r>
            <a:r>
              <a:rPr lang="ru-RU" altLang="en-US" dirty="0" err="1"/>
              <a:t>соғлом</a:t>
            </a:r>
            <a:r>
              <a:rPr lang="ru-RU" altLang="en-US" dirty="0"/>
              <a:t> </a:t>
            </a:r>
            <a:r>
              <a:rPr lang="ru-RU" altLang="en-US" dirty="0" err="1"/>
              <a:t>ва</a:t>
            </a:r>
            <a:r>
              <a:rPr lang="ru-RU" altLang="en-US" dirty="0"/>
              <a:t> идеал </a:t>
            </a:r>
            <a:r>
              <a:rPr lang="ru-RU" altLang="en-US" dirty="0" err="1"/>
              <a:t>деб</a:t>
            </a:r>
            <a:r>
              <a:rPr lang="ru-RU" altLang="en-US" dirty="0"/>
              <a:t> </a:t>
            </a:r>
            <a:r>
              <a:rPr lang="ru-RU" altLang="en-US" dirty="0" err="1"/>
              <a:t>ҳисоблаш</a:t>
            </a:r>
            <a:r>
              <a:rPr lang="ru-RU" altLang="en-US" dirty="0"/>
              <a:t> </a:t>
            </a:r>
            <a:r>
              <a:rPr lang="ru-RU" altLang="en-US" dirty="0" err="1"/>
              <a:t>мумкин</a:t>
            </a:r>
            <a:r>
              <a:rPr lang="ru-RU" altLang="en-US" dirty="0"/>
              <a:t>. Ушбу </a:t>
            </a:r>
            <a:r>
              <a:rPr lang="ru-RU" altLang="en-US" dirty="0" err="1"/>
              <a:t>назарияга</a:t>
            </a:r>
            <a:r>
              <a:rPr lang="ru-RU" altLang="en-US" dirty="0"/>
              <a:t> </a:t>
            </a:r>
            <a:r>
              <a:rPr lang="ru-RU" altLang="en-US" dirty="0" err="1"/>
              <a:t>кўра</a:t>
            </a:r>
            <a:r>
              <a:rPr lang="ru-RU" altLang="en-US" dirty="0"/>
              <a:t>, </a:t>
            </a:r>
            <a:r>
              <a:rPr lang="ru-RU" altLang="en-US" dirty="0" err="1"/>
              <a:t>маҳсулотлар</a:t>
            </a:r>
            <a:r>
              <a:rPr lang="ru-RU" altLang="en-US" dirty="0"/>
              <a:t> </a:t>
            </a:r>
            <a:r>
              <a:rPr lang="ru-RU" altLang="en-US" dirty="0" err="1"/>
              <a:t>нафақат</a:t>
            </a:r>
            <a:r>
              <a:rPr lang="ru-RU" altLang="en-US" dirty="0"/>
              <a:t> </a:t>
            </a:r>
            <a:r>
              <a:rPr lang="ru-RU" altLang="en-US" dirty="0" err="1"/>
              <a:t>соғлиқ</a:t>
            </a:r>
            <a:r>
              <a:rPr lang="ru-RU" altLang="en-US" dirty="0"/>
              <a:t> </a:t>
            </a:r>
            <a:r>
              <a:rPr lang="ru-RU" altLang="en-US" dirty="0" err="1"/>
              <a:t>учун</a:t>
            </a:r>
            <a:r>
              <a:rPr lang="ru-RU" altLang="en-US" dirty="0"/>
              <a:t> </a:t>
            </a:r>
            <a:r>
              <a:rPr lang="ru-RU" altLang="en-US" dirty="0" err="1"/>
              <a:t>зарур</a:t>
            </a:r>
            <a:r>
              <a:rPr lang="ru-RU" altLang="en-US" dirty="0"/>
              <a:t> </a:t>
            </a:r>
            <a:r>
              <a:rPr lang="ru-RU" altLang="en-US" dirty="0" err="1"/>
              <a:t>бўлган</a:t>
            </a:r>
            <a:r>
              <a:rPr lang="ru-RU" altLang="en-US" dirty="0"/>
              <a:t> </a:t>
            </a:r>
            <a:r>
              <a:rPr lang="ru-RU" altLang="en-US" dirty="0" err="1"/>
              <a:t>фойдали</a:t>
            </a:r>
            <a:r>
              <a:rPr lang="ru-RU" altLang="en-US" dirty="0"/>
              <a:t> </a:t>
            </a:r>
            <a:r>
              <a:rPr lang="ru-RU" altLang="en-US" dirty="0" err="1"/>
              <a:t>моддаларни</a:t>
            </a:r>
            <a:r>
              <a:rPr lang="ru-RU" altLang="en-US" dirty="0"/>
              <a:t>, балки </a:t>
            </a:r>
            <a:r>
              <a:rPr lang="ru-RU" altLang="en-US" dirty="0" err="1"/>
              <a:t>зарарли</a:t>
            </a:r>
            <a:r>
              <a:rPr lang="ru-RU" altLang="en-US" dirty="0"/>
              <a:t>, шу </a:t>
            </a:r>
            <a:r>
              <a:rPr lang="ru-RU" altLang="en-US" dirty="0" err="1"/>
              <a:t>жумладан</a:t>
            </a:r>
            <a:r>
              <a:rPr lang="ru-RU" altLang="en-US" dirty="0"/>
              <a:t> </a:t>
            </a:r>
            <a:r>
              <a:rPr lang="ru-RU" altLang="en-US" dirty="0" err="1"/>
              <a:t>токсик</a:t>
            </a:r>
            <a:r>
              <a:rPr lang="ru-RU" altLang="en-US" dirty="0"/>
              <a:t> </a:t>
            </a:r>
            <a:r>
              <a:rPr lang="ru-RU" altLang="en-US" dirty="0" err="1"/>
              <a:t>моддаларни</a:t>
            </a:r>
            <a:r>
              <a:rPr lang="ru-RU" altLang="en-US" dirty="0"/>
              <a:t> </a:t>
            </a:r>
            <a:r>
              <a:rPr lang="ru-RU" altLang="en-US" dirty="0" err="1"/>
              <a:t>ҳам</a:t>
            </a:r>
            <a:r>
              <a:rPr lang="ru-RU" altLang="en-US" dirty="0"/>
              <a:t> </a:t>
            </a:r>
            <a:r>
              <a:rPr lang="ru-RU" altLang="en-US" dirty="0" err="1"/>
              <a:t>ўз</a:t>
            </a:r>
            <a:r>
              <a:rPr lang="ru-RU" altLang="en-US" dirty="0"/>
              <a:t> ичига </a:t>
            </a:r>
            <a:r>
              <a:rPr lang="ru-RU" altLang="en-US" dirty="0" err="1"/>
              <a:t>олади</a:t>
            </a:r>
            <a:r>
              <a:rPr lang="ru-RU" altLang="en-US" dirty="0"/>
              <a:t>. </a:t>
            </a:r>
            <a:r>
              <a:rPr lang="ru-RU" altLang="en-US" dirty="0" err="1"/>
              <a:t>Рационни</a:t>
            </a:r>
            <a:r>
              <a:rPr lang="ru-RU" altLang="en-US" dirty="0"/>
              <a:t> </a:t>
            </a:r>
            <a:r>
              <a:rPr lang="ru-RU" altLang="en-US" dirty="0" err="1"/>
              <a:t>яратишда</a:t>
            </a:r>
            <a:r>
              <a:rPr lang="ru-RU" altLang="en-US" dirty="0"/>
              <a:t> сиз </a:t>
            </a:r>
            <a:r>
              <a:rPr lang="ru-RU" altLang="en-US" dirty="0" err="1"/>
              <a:t>барча</a:t>
            </a:r>
            <a:r>
              <a:rPr lang="ru-RU" altLang="en-US" dirty="0"/>
              <a:t> </a:t>
            </a:r>
            <a:r>
              <a:rPr lang="ru-RU" altLang="en-US" dirty="0" err="1"/>
              <a:t>омилларни</a:t>
            </a:r>
            <a:r>
              <a:rPr lang="ru-RU" altLang="en-US" dirty="0"/>
              <a:t>, </a:t>
            </a:r>
            <a:r>
              <a:rPr lang="ru-RU" altLang="en-US" dirty="0" err="1"/>
              <a:t>шунингдек</a:t>
            </a:r>
            <a:r>
              <a:rPr lang="ru-RU" altLang="en-US" dirty="0"/>
              <a:t>, </a:t>
            </a:r>
            <a:r>
              <a:rPr lang="ru-RU" altLang="en-US" dirty="0" err="1"/>
              <a:t>маълум</a:t>
            </a:r>
            <a:r>
              <a:rPr lang="ru-RU" altLang="en-US" dirty="0"/>
              <a:t> </a:t>
            </a:r>
            <a:r>
              <a:rPr lang="ru-RU" altLang="en-US" dirty="0" err="1"/>
              <a:t>бир</a:t>
            </a:r>
            <a:r>
              <a:rPr lang="ru-RU" altLang="en-US" dirty="0"/>
              <a:t> </a:t>
            </a:r>
            <a:r>
              <a:rPr lang="ru-RU" altLang="en-US" dirty="0" err="1"/>
              <a:t>шахснинг</a:t>
            </a:r>
            <a:r>
              <a:rPr lang="ru-RU" altLang="en-US" dirty="0"/>
              <a:t> индивидуал </a:t>
            </a:r>
            <a:r>
              <a:rPr lang="ru-RU" altLang="en-US" dirty="0" err="1"/>
              <a:t>хусусиятларини</a:t>
            </a:r>
            <a:r>
              <a:rPr lang="ru-RU" altLang="en-US" dirty="0"/>
              <a:t> </a:t>
            </a:r>
            <a:r>
              <a:rPr lang="ru-RU" altLang="en-US" dirty="0" err="1"/>
              <a:t>ҳисобга</a:t>
            </a:r>
            <a:r>
              <a:rPr lang="ru-RU" altLang="en-US" dirty="0"/>
              <a:t> </a:t>
            </a:r>
            <a:r>
              <a:rPr lang="ru-RU" altLang="en-US" dirty="0" err="1"/>
              <a:t>олишингиз</a:t>
            </a:r>
            <a:r>
              <a:rPr lang="ru-RU" altLang="en-US" dirty="0"/>
              <a:t> </a:t>
            </a:r>
            <a:r>
              <a:rPr lang="ru-RU" altLang="en-US" dirty="0" err="1"/>
              <a:t>керак</a:t>
            </a:r>
            <a:r>
              <a:rPr lang="ru-RU" altLang="en-US" dirty="0"/>
              <a:t>.</a:t>
            </a:r>
          </a:p>
          <a:p>
            <a:endParaRPr lang="ru-RU" dirty="0"/>
          </a:p>
        </p:txBody>
      </p:sp>
    </p:spTree>
    <p:extLst>
      <p:ext uri="{BB962C8B-B14F-4D97-AF65-F5344CB8AC3E}">
        <p14:creationId xmlns:p14="http://schemas.microsoft.com/office/powerpoint/2010/main" val="2277562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a:xfrm>
            <a:off x="395288" y="357187"/>
            <a:ext cx="8229600" cy="4158854"/>
          </a:xfrm>
        </p:spPr>
        <p:txBody>
          <a:bodyPr/>
          <a:lstStyle/>
          <a:p>
            <a:pPr marL="114300" indent="0" eaLnBrk="1" hangingPunct="1">
              <a:lnSpc>
                <a:spcPct val="90000"/>
              </a:lnSpc>
              <a:buNone/>
            </a:pPr>
            <a:r>
              <a:rPr lang="uz-Cyrl-UZ" altLang="en-US" sz="2400" dirty="0"/>
              <a:t>Мувозанатланган овқатланиш назарияси инсон ҳаётида унинг жинсига, ёшига, меҳнат шароитига лойиқ озиқ-овқат моддалари, қувват эҳтиёжи, физиологик миқдорларини белгилашда асос бўлди. Аммо, шунга қарамасдан, ушбу назария айрим халқлар ва гуруҳлар орасида тарқалган «вегетарианча» овқатланиш ҳолатидаги инсон организмининг алмаштириб бўлмайдиган нутриентларга бўлган эҳтиёжини қондириш механизмини, инсон учун муҳим бўлган биогеоценоздаги ички моддалар билан таъминлаш эҳтимолларини тушунтириб бера олмади.</a:t>
            </a:r>
            <a:endParaRPr lang="ru-RU" altLang="en-US" sz="2400" dirty="0"/>
          </a:p>
        </p:txBody>
      </p:sp>
    </p:spTree>
    <p:extLst>
      <p:ext uri="{BB962C8B-B14F-4D97-AF65-F5344CB8AC3E}">
        <p14:creationId xmlns:p14="http://schemas.microsoft.com/office/powerpoint/2010/main" val="40860616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idx="1"/>
          </p:nvPr>
        </p:nvSpPr>
        <p:spPr>
          <a:xfrm>
            <a:off x="457200" y="357187"/>
            <a:ext cx="8229600" cy="4320779"/>
          </a:xfrm>
        </p:spPr>
        <p:txBody>
          <a:bodyPr/>
          <a:lstStyle/>
          <a:p>
            <a:pPr marL="114300" indent="0" eaLnBrk="1" hangingPunct="1">
              <a:lnSpc>
                <a:spcPct val="90000"/>
              </a:lnSpc>
              <a:buNone/>
            </a:pPr>
            <a:r>
              <a:rPr lang="ru-RU" altLang="en-US" dirty="0"/>
              <a:t>3. 1984 </a:t>
            </a:r>
            <a:r>
              <a:rPr lang="uz-Cyrl-UZ" altLang="en-US" dirty="0"/>
              <a:t>йилда Санкт-Петербурглик </a:t>
            </a:r>
            <a:r>
              <a:rPr lang="ru-RU" altLang="en-US" dirty="0"/>
              <a:t>академик </a:t>
            </a:r>
            <a:r>
              <a:rPr lang="ru-RU" altLang="en-US" dirty="0" err="1"/>
              <a:t>Уголев</a:t>
            </a:r>
            <a:r>
              <a:rPr lang="ru-RU" altLang="en-US" dirty="0"/>
              <a:t> </a:t>
            </a:r>
            <a:r>
              <a:rPr lang="uz-Cyrl-UZ" altLang="en-US" dirty="0"/>
              <a:t>«Мосланган  ҳолатда овқатланиш</a:t>
            </a:r>
            <a:r>
              <a:rPr lang="ru-RU" altLang="en-US" dirty="0"/>
              <a:t>» </a:t>
            </a:r>
            <a:r>
              <a:rPr lang="uz-Cyrl-UZ" altLang="en-US" dirty="0"/>
              <a:t>назариясини кашф </a:t>
            </a:r>
            <a:r>
              <a:rPr lang="ru-RU" altLang="en-US" dirty="0" err="1"/>
              <a:t>этди</a:t>
            </a:r>
            <a:r>
              <a:rPr lang="ru-RU" altLang="en-US" dirty="0"/>
              <a:t>.  </a:t>
            </a:r>
          </a:p>
          <a:p>
            <a:pPr marL="114300" indent="0" eaLnBrk="1" hangingPunct="1">
              <a:lnSpc>
                <a:spcPct val="90000"/>
              </a:lnSpc>
              <a:buNone/>
            </a:pPr>
            <a:endParaRPr lang="ru-RU" altLang="en-US" dirty="0"/>
          </a:p>
          <a:p>
            <a:pPr marL="114300" indent="0" eaLnBrk="1" hangingPunct="1">
              <a:lnSpc>
                <a:spcPct val="90000"/>
              </a:lnSpc>
              <a:buNone/>
            </a:pPr>
            <a:r>
              <a:rPr lang="ru-RU" altLang="en-US" dirty="0" err="1"/>
              <a:t>Бу</a:t>
            </a:r>
            <a:r>
              <a:rPr lang="ru-RU" altLang="en-US" dirty="0"/>
              <a:t>  </a:t>
            </a:r>
            <a:r>
              <a:rPr lang="ru-RU" altLang="en-US" dirty="0" err="1"/>
              <a:t>назарияга</a:t>
            </a:r>
            <a:r>
              <a:rPr lang="ru-RU" altLang="en-US" dirty="0"/>
              <a:t>  </a:t>
            </a:r>
            <a:r>
              <a:rPr lang="uz-Cyrl-UZ" altLang="en-US" dirty="0"/>
              <a:t>мувофиқ, овқатланиш  инсоннинг эволюцион   тараққиёт  жараёнида ҳосил бўлган   ферментлар системаси хусусиятларига </a:t>
            </a:r>
            <a:r>
              <a:rPr lang="ru-RU" altLang="en-US" dirty="0" err="1"/>
              <a:t>мос</a:t>
            </a:r>
            <a:r>
              <a:rPr lang="ru-RU" altLang="en-US" dirty="0"/>
              <a:t> б</a:t>
            </a:r>
            <a:r>
              <a:rPr lang="uz-Cyrl-UZ" altLang="en-US" dirty="0"/>
              <a:t>ўлиши   лозим. Мувозанатланган овқатланиш назариясидан фарқли ўлароқ, бу назария инсон эҳтиёжи учун зарур нутриентлар нафақат овқат маҳсулотлари ҳисобига, балки ичак таёқчалари фаолияти ҳисобига ҳам қондирилади, деб  тушунтирилади,  Яъни,  фойдали ичак   бактериялари фаолияти натижасида аминокислоталар, витаминлар, маъданли микроэлементлар, шу жумладан сўрилишга тайёр ҳолатдаги   темир моддаси, гормонлар ва медиаторлар синтез қилиниб, ичак мембраналарида  сўрилади.</a:t>
            </a:r>
            <a:r>
              <a:rPr lang="ru-RU" altLang="en-US" dirty="0"/>
              <a:t> </a:t>
            </a:r>
          </a:p>
        </p:txBody>
      </p:sp>
    </p:spTree>
    <p:extLst>
      <p:ext uri="{BB962C8B-B14F-4D97-AF65-F5344CB8AC3E}">
        <p14:creationId xmlns:p14="http://schemas.microsoft.com/office/powerpoint/2010/main" val="22672160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95536" y="195485"/>
            <a:ext cx="8229600" cy="444595"/>
          </a:xfrm>
        </p:spPr>
        <p:txBody>
          <a:bodyPr rtlCol="0">
            <a:noAutofit/>
          </a:bodyPr>
          <a:lstStyle/>
          <a:p>
            <a:pPr eaLnBrk="1" fontAlgn="auto" hangingPunct="1">
              <a:spcAft>
                <a:spcPts val="0"/>
              </a:spcAft>
              <a:defRPr/>
            </a:pPr>
            <a:r>
              <a:rPr lang="uz-Cyrl-UZ" sz="2400" b="1" dirty="0">
                <a:solidFill>
                  <a:schemeClr val="bg2"/>
                </a:solidFill>
                <a:latin typeface="Times New Roman" pitchFamily="18" charset="0"/>
                <a:cs typeface="Times New Roman" pitchFamily="18" charset="0"/>
              </a:rPr>
              <a:t>Қўшимча</a:t>
            </a:r>
            <a:r>
              <a:rPr lang="uz-Cyrl-UZ" sz="2400" b="1" dirty="0">
                <a:solidFill>
                  <a:schemeClr val="tx1"/>
                </a:solidFill>
                <a:latin typeface="Times New Roman" pitchFamily="18" charset="0"/>
                <a:cs typeface="Times New Roman" pitchFamily="18" charset="0"/>
              </a:rPr>
              <a:t> </a:t>
            </a:r>
            <a:r>
              <a:rPr lang="uz-Cyrl-UZ" sz="2400" b="1" dirty="0">
                <a:solidFill>
                  <a:schemeClr val="bg2"/>
                </a:solidFill>
                <a:latin typeface="Times New Roman" pitchFamily="18" charset="0"/>
                <a:cs typeface="Times New Roman" pitchFamily="18" charset="0"/>
              </a:rPr>
              <a:t>назариялар</a:t>
            </a:r>
            <a:endParaRPr lang="ru-RU" sz="2400" b="1" dirty="0">
              <a:solidFill>
                <a:schemeClr val="bg2"/>
              </a:solidFill>
              <a:latin typeface="Times New Roman" pitchFamily="18" charset="0"/>
              <a:cs typeface="Times New Roman" pitchFamily="18" charset="0"/>
            </a:endParaRPr>
          </a:p>
        </p:txBody>
      </p:sp>
      <p:sp>
        <p:nvSpPr>
          <p:cNvPr id="16386" name="Rectangle 3"/>
          <p:cNvSpPr>
            <a:spLocks noGrp="1" noChangeArrowheads="1"/>
          </p:cNvSpPr>
          <p:nvPr>
            <p:ph idx="1"/>
          </p:nvPr>
        </p:nvSpPr>
        <p:spPr>
          <a:xfrm>
            <a:off x="457200" y="789552"/>
            <a:ext cx="8229600" cy="3941992"/>
          </a:xfrm>
        </p:spPr>
        <p:txBody>
          <a:bodyPr rtlCol="0">
            <a:normAutofit fontScale="62500" lnSpcReduction="20000"/>
          </a:bodyPr>
          <a:lstStyle/>
          <a:p>
            <a:pPr eaLnBrk="1" fontAlgn="auto" hangingPunct="1">
              <a:spcAft>
                <a:spcPts val="0"/>
              </a:spcAft>
              <a:buFont typeface="Wingdings 3" charset="2"/>
              <a:buChar char=""/>
              <a:defRPr/>
            </a:pPr>
            <a:r>
              <a:rPr lang="ru-RU" altLang="en-US" sz="2800" b="1" dirty="0" err="1">
                <a:solidFill>
                  <a:srgbClr val="FF0000"/>
                </a:solidFill>
              </a:rPr>
              <a:t>Вегетарианлик</a:t>
            </a:r>
            <a:r>
              <a:rPr lang="ru-RU" altLang="en-US" sz="2800" dirty="0">
                <a:solidFill>
                  <a:schemeClr val="bg2"/>
                </a:solidFill>
              </a:rPr>
              <a:t> </a:t>
            </a:r>
          </a:p>
          <a:p>
            <a:pPr eaLnBrk="1" fontAlgn="auto" hangingPunct="1">
              <a:spcAft>
                <a:spcPts val="0"/>
              </a:spcAft>
              <a:buFont typeface="Wingdings 3" charset="2"/>
              <a:buChar char=""/>
              <a:defRPr/>
            </a:pPr>
            <a:r>
              <a:rPr lang="ru-RU" altLang="en-US" sz="2800" dirty="0">
                <a:solidFill>
                  <a:schemeClr val="bg2"/>
                </a:solidFill>
              </a:rPr>
              <a:t>1. </a:t>
            </a:r>
            <a:r>
              <a:rPr lang="ru-RU" altLang="en-US" sz="2800" dirty="0" err="1">
                <a:solidFill>
                  <a:schemeClr val="bg2"/>
                </a:solidFill>
              </a:rPr>
              <a:t>Қатъий</a:t>
            </a:r>
            <a:endParaRPr lang="ru-RU" altLang="en-US" sz="2800" dirty="0">
              <a:solidFill>
                <a:schemeClr val="bg2"/>
              </a:solidFill>
            </a:endParaRPr>
          </a:p>
          <a:p>
            <a:pPr eaLnBrk="1" fontAlgn="auto" hangingPunct="1">
              <a:spcAft>
                <a:spcPts val="0"/>
              </a:spcAft>
              <a:buFont typeface="Wingdings 3" charset="2"/>
              <a:buChar char=""/>
              <a:defRPr/>
            </a:pPr>
            <a:r>
              <a:rPr lang="ru-RU" altLang="en-US" sz="2800" dirty="0">
                <a:solidFill>
                  <a:schemeClr val="bg2"/>
                </a:solidFill>
              </a:rPr>
              <a:t>2. </a:t>
            </a:r>
            <a:r>
              <a:rPr lang="ru-RU" altLang="en-US" sz="2800" dirty="0" err="1">
                <a:solidFill>
                  <a:schemeClr val="bg2"/>
                </a:solidFill>
              </a:rPr>
              <a:t>Веганлар</a:t>
            </a:r>
            <a:endParaRPr lang="ru-RU" altLang="en-US" sz="2800" dirty="0">
              <a:solidFill>
                <a:schemeClr val="bg2"/>
              </a:solidFill>
            </a:endParaRPr>
          </a:p>
          <a:p>
            <a:pPr eaLnBrk="1" fontAlgn="auto" hangingPunct="1">
              <a:spcAft>
                <a:spcPts val="0"/>
              </a:spcAft>
              <a:buFont typeface="Wingdings 3" charset="2"/>
              <a:buChar char=""/>
              <a:defRPr/>
            </a:pPr>
            <a:r>
              <a:rPr lang="ru-RU" altLang="en-US" sz="2800" dirty="0">
                <a:solidFill>
                  <a:schemeClr val="bg2"/>
                </a:solidFill>
              </a:rPr>
              <a:t>3. </a:t>
            </a:r>
            <a:r>
              <a:rPr lang="ru-RU" altLang="en-US" sz="2800" dirty="0" err="1">
                <a:solidFill>
                  <a:schemeClr val="bg2"/>
                </a:solidFill>
              </a:rPr>
              <a:t>Лактовегетарианлар</a:t>
            </a:r>
            <a:endParaRPr lang="ru-RU" altLang="en-US" sz="2800" dirty="0">
              <a:solidFill>
                <a:schemeClr val="bg2"/>
              </a:solidFill>
            </a:endParaRPr>
          </a:p>
          <a:p>
            <a:pPr eaLnBrk="1" fontAlgn="auto" hangingPunct="1">
              <a:spcAft>
                <a:spcPts val="0"/>
              </a:spcAft>
              <a:buFont typeface="Wingdings 3" charset="2"/>
              <a:buChar char=""/>
              <a:defRPr/>
            </a:pPr>
            <a:r>
              <a:rPr lang="ru-RU" altLang="en-US" sz="2800" dirty="0">
                <a:solidFill>
                  <a:schemeClr val="bg2"/>
                </a:solidFill>
              </a:rPr>
              <a:t>4. </a:t>
            </a:r>
            <a:r>
              <a:rPr lang="ru-RU" altLang="en-US" sz="2800" dirty="0" err="1">
                <a:solidFill>
                  <a:schemeClr val="bg2"/>
                </a:solidFill>
              </a:rPr>
              <a:t>Лактоововегетарианлар</a:t>
            </a:r>
            <a:endParaRPr lang="ru-RU" altLang="en-US" sz="2800" dirty="0">
              <a:solidFill>
                <a:schemeClr val="bg2"/>
              </a:solidFill>
            </a:endParaRPr>
          </a:p>
          <a:p>
            <a:pPr eaLnBrk="1" fontAlgn="auto" hangingPunct="1">
              <a:spcAft>
                <a:spcPts val="0"/>
              </a:spcAft>
              <a:buFont typeface="Wingdings 3" charset="2"/>
              <a:buChar char=""/>
              <a:defRPr/>
            </a:pPr>
            <a:endParaRPr lang="ru-RU" altLang="en-US" sz="2800" dirty="0">
              <a:solidFill>
                <a:schemeClr val="bg2"/>
              </a:solidFill>
            </a:endParaRPr>
          </a:p>
          <a:p>
            <a:pPr marL="114300" indent="0" eaLnBrk="1" fontAlgn="auto" hangingPunct="1">
              <a:spcAft>
                <a:spcPts val="0"/>
              </a:spcAft>
              <a:buNone/>
              <a:defRPr/>
            </a:pPr>
            <a:r>
              <a:rPr lang="ru-RU" altLang="en-US" sz="2800" dirty="0" err="1">
                <a:solidFill>
                  <a:schemeClr val="bg2"/>
                </a:solidFill>
              </a:rPr>
              <a:t>Вегетарианлик</a:t>
            </a:r>
            <a:r>
              <a:rPr lang="ru-RU" altLang="en-US" sz="2800" dirty="0">
                <a:solidFill>
                  <a:schemeClr val="bg2"/>
                </a:solidFill>
              </a:rPr>
              <a:t> - туб </a:t>
            </a:r>
            <a:r>
              <a:rPr lang="ru-RU" altLang="en-US" sz="2800" dirty="0" err="1">
                <a:solidFill>
                  <a:schemeClr val="bg2"/>
                </a:solidFill>
              </a:rPr>
              <a:t>маъноси</a:t>
            </a:r>
            <a:r>
              <a:rPr lang="ru-RU" altLang="en-US" sz="2800" dirty="0">
                <a:solidFill>
                  <a:schemeClr val="bg2"/>
                </a:solidFill>
              </a:rPr>
              <a:t> </a:t>
            </a:r>
            <a:r>
              <a:rPr lang="uz-Cyrl-UZ" altLang="en-US" sz="2800" dirty="0">
                <a:solidFill>
                  <a:schemeClr val="bg2"/>
                </a:solidFill>
              </a:rPr>
              <a:t>жиҳатидан узоқ ўтмишга бориб тақалади, лекин Оврупо мамлакатларида</a:t>
            </a:r>
            <a:r>
              <a:rPr lang="ru-RU" altLang="en-US" sz="2800" dirty="0">
                <a:solidFill>
                  <a:schemeClr val="bg2"/>
                </a:solidFill>
              </a:rPr>
              <a:t> </a:t>
            </a:r>
            <a:r>
              <a:rPr lang="en-US" altLang="en-US" sz="2800" dirty="0">
                <a:solidFill>
                  <a:schemeClr val="bg2"/>
                </a:solidFill>
              </a:rPr>
              <a:t>XIX</a:t>
            </a:r>
            <a:r>
              <a:rPr lang="ru-RU" altLang="en-US" sz="2800" dirty="0">
                <a:solidFill>
                  <a:schemeClr val="bg2"/>
                </a:solidFill>
              </a:rPr>
              <a:t> </a:t>
            </a:r>
            <a:r>
              <a:rPr lang="ru-RU" altLang="en-US" sz="2800" dirty="0" err="1">
                <a:solidFill>
                  <a:schemeClr val="bg2"/>
                </a:solidFill>
              </a:rPr>
              <a:t>асрнинг</a:t>
            </a:r>
            <a:r>
              <a:rPr lang="ru-RU" altLang="en-US" sz="2800" dirty="0">
                <a:solidFill>
                  <a:schemeClr val="bg2"/>
                </a:solidFill>
              </a:rPr>
              <a:t> </a:t>
            </a:r>
            <a:r>
              <a:rPr lang="ru-RU" altLang="en-US" sz="2800" dirty="0" err="1">
                <a:solidFill>
                  <a:schemeClr val="bg2"/>
                </a:solidFill>
              </a:rPr>
              <a:t>охирларида</a:t>
            </a:r>
            <a:r>
              <a:rPr lang="ru-RU" altLang="en-US" sz="2800" dirty="0">
                <a:solidFill>
                  <a:schemeClr val="bg2"/>
                </a:solidFill>
              </a:rPr>
              <a:t> </a:t>
            </a:r>
            <a:r>
              <a:rPr lang="ru-RU" altLang="en-US" sz="2800" dirty="0" err="1">
                <a:solidFill>
                  <a:schemeClr val="bg2"/>
                </a:solidFill>
              </a:rPr>
              <a:t>кенг</a:t>
            </a:r>
            <a:r>
              <a:rPr lang="ru-RU" altLang="en-US" sz="2800" dirty="0">
                <a:solidFill>
                  <a:schemeClr val="bg2"/>
                </a:solidFill>
              </a:rPr>
              <a:t> </a:t>
            </a:r>
            <a:r>
              <a:rPr lang="uz-Cyrl-UZ" altLang="en-US" sz="2800" dirty="0">
                <a:solidFill>
                  <a:schemeClr val="bg2"/>
                </a:solidFill>
              </a:rPr>
              <a:t>тарқалган. У бир қанча кўринишларда намоён бўлади. Улар орасида иккитаси аҳамиятга эга. «Қари вегетарианлар» ёки ҳайвонот маҳсулотларидан ҳеч бирини тан олмайдиган оқим ва овқатга ўсимлик маҳсулотлари билан бирга сут, тухум ва сариёғ ишлатишга йўл қўядиган «ёш вегетарианлар».</a:t>
            </a:r>
            <a:endParaRPr lang="ru-RU" altLang="en-US" sz="2800" dirty="0">
              <a:solidFill>
                <a:schemeClr val="bg2"/>
              </a:solidFill>
            </a:endParaRPr>
          </a:p>
        </p:txBody>
      </p:sp>
      <p:pic>
        <p:nvPicPr>
          <p:cNvPr id="4" name="Picture 4" descr="j030549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0989" y="944200"/>
            <a:ext cx="180975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68882409"/>
      </p:ext>
    </p:extLst>
  </p:cSld>
  <p:clrMapOvr>
    <a:masterClrMapping/>
  </p:clrMapOvr>
</p:sld>
</file>

<file path=ppt/theme/theme1.xml><?xml version="1.0" encoding="utf-8"?>
<a:theme xmlns:a="http://schemas.openxmlformats.org/drawingml/2006/main" name="Pop">
  <a:themeElements>
    <a:clrScheme name="Pop">
      <a:dk1>
        <a:srgbClr val="F8E71C"/>
      </a:dk1>
      <a:lt1>
        <a:srgbClr val="FFFFFF"/>
      </a:lt1>
      <a:dk2>
        <a:srgbClr val="000000"/>
      </a:dk2>
      <a:lt2>
        <a:srgbClr val="D9D9D9"/>
      </a:lt2>
      <a:accent1>
        <a:srgbClr val="666666"/>
      </a:accent1>
      <a:accent2>
        <a:srgbClr val="483165"/>
      </a:accent2>
      <a:accent3>
        <a:srgbClr val="EB1E95"/>
      </a:accent3>
      <a:accent4>
        <a:srgbClr val="0F9D58"/>
      </a:accent4>
      <a:accent5>
        <a:srgbClr val="01AFD1"/>
      </a:accent5>
      <a:accent6>
        <a:srgbClr val="9C27B0"/>
      </a:accent6>
      <a:hlink>
        <a:srgbClr val="01AFD1"/>
      </a:hlink>
      <a:folHlink>
        <a:srgbClr val="01AFD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1460</TotalTime>
  <Words>1985</Words>
  <Application>Microsoft Office PowerPoint</Application>
  <PresentationFormat>Экран (16:9)</PresentationFormat>
  <Paragraphs>86</Paragraphs>
  <Slides>22</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22</vt:i4>
      </vt:variant>
    </vt:vector>
  </HeadingPairs>
  <TitlesOfParts>
    <vt:vector size="30" baseType="lpstr">
      <vt:lpstr>Wingdings 3</vt:lpstr>
      <vt:lpstr>Oswald</vt:lpstr>
      <vt:lpstr>Montserrat</vt:lpstr>
      <vt:lpstr>Arial</vt:lpstr>
      <vt:lpstr>Playfair Display</vt:lpstr>
      <vt:lpstr>Times New Roman</vt:lpstr>
      <vt:lpstr>Wingdings</vt:lpstr>
      <vt:lpstr>Pop</vt:lpstr>
      <vt:lpstr>Toshkent davlat tibbiyot universiteti Bolalar, o’smirlar va ovqatlanish gigiyenasi kafedrasi  Mavzu: Ovqatlanish haqida olimlarning nazariyalari</vt:lpstr>
      <vt:lpstr>Гиппократ - Ҳар қандай касалликда ким яхши овқатланса, у тўғри йўлда кетаётган бўлади. Ўта озғин ва заиф бўлишдан ёмони йўқ Hippocratesнинг овқатланиш назарияси қадимги тиббиётда муҳим ўрин тутган. У “тиббиёт отаси” деб ҳисобланади ва соғлиқни сақлашда тўғри овқатланишни асосий омиллардан бири деб билган. Гиппократ назариясининг асосий ғоялари 1. Овқат — даво Гиппократнинг машҳур фикри: “Овқатингиз дори бўлсин, дорингиз овқат бўлсин.” Унинг фикрича, тўғри овқатланиш орқали кўплаб касалликларнинг олдини олиш мумкин. 2. Меъёрда овқатланиш У ортиқча овқатланишни ҳам, жуда кам овқатланишни ҳам зарарли деб ҳисоблаган. Асосий тамойиллар: овқатни меъёрда истеъмол қилиш; очиқиш ва тўйишни назорат қилиш; организмга оғирлик бермаслик. </vt:lpstr>
      <vt:lpstr>Презентация PowerPoint</vt:lpstr>
      <vt:lpstr>Овқатланишнинг асосий назариялари</vt:lpstr>
      <vt:lpstr>Презентация PowerPoint</vt:lpstr>
      <vt:lpstr>Презентация PowerPoint</vt:lpstr>
      <vt:lpstr>Презентация PowerPoint</vt:lpstr>
      <vt:lpstr>Презентация PowerPoint</vt:lpstr>
      <vt:lpstr>Қўшимча назариялар</vt:lpstr>
      <vt:lpstr>Презентация PowerPoint</vt:lpstr>
      <vt:lpstr>Презентация PowerPoint</vt:lpstr>
      <vt:lpstr>Toshkent davlat tibbiyot universiteti Bolalar, o’smirlar va ovqatlanish gigiyenasi kafedrasi  Mavzu: Ovqatlanish haqida afsona va nazariyalar</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Овқат зиддиёти назарияси</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ОСНОВЫ НУТРИЦИОЛОГИИ</dc:title>
  <dc:creator>avtech</dc:creator>
  <cp:lastModifiedBy>User</cp:lastModifiedBy>
  <cp:revision>61</cp:revision>
  <dcterms:modified xsi:type="dcterms:W3CDTF">2026-05-18T05:38:28Z</dcterms:modified>
</cp:coreProperties>
</file>